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3_0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  <p:sldMasterId id="2147483673" r:id="rId5"/>
  </p:sldMasterIdLst>
  <p:notesMasterIdLst>
    <p:notesMasterId r:id="rId33"/>
  </p:notesMasterIdLst>
  <p:sldIdLst>
    <p:sldId id="256" r:id="rId6"/>
    <p:sldId id="294" r:id="rId7"/>
    <p:sldId id="258" r:id="rId8"/>
    <p:sldId id="259" r:id="rId9"/>
    <p:sldId id="263" r:id="rId10"/>
    <p:sldId id="261" r:id="rId11"/>
    <p:sldId id="264" r:id="rId12"/>
    <p:sldId id="265" r:id="rId13"/>
    <p:sldId id="266" r:id="rId14"/>
    <p:sldId id="267" r:id="rId15"/>
    <p:sldId id="268" r:id="rId16"/>
    <p:sldId id="296" r:id="rId17"/>
    <p:sldId id="297" r:id="rId18"/>
    <p:sldId id="289" r:id="rId19"/>
    <p:sldId id="298" r:id="rId20"/>
    <p:sldId id="299" r:id="rId21"/>
    <p:sldId id="270" r:id="rId22"/>
    <p:sldId id="292" r:id="rId23"/>
    <p:sldId id="271" r:id="rId24"/>
    <p:sldId id="272" r:id="rId25"/>
    <p:sldId id="285" r:id="rId26"/>
    <p:sldId id="287" r:id="rId27"/>
    <p:sldId id="286" r:id="rId28"/>
    <p:sldId id="293" r:id="rId29"/>
    <p:sldId id="257" r:id="rId30"/>
    <p:sldId id="295" r:id="rId31"/>
    <p:sldId id="300" r:id="rId32"/>
  </p:sldIdLst>
  <p:sldSz cx="9144000" cy="5143500" type="screen16x9"/>
  <p:notesSz cx="7772400" cy="10058400"/>
  <p:embeddedFontLst>
    <p:embeddedFont>
      <p:font typeface="Franklin Gothic" panose="020B0604020202020204" charset="0"/>
      <p:regular r:id="rId34"/>
      <p:bold r:id="rId35"/>
      <p:italic r:id="rId36"/>
      <p:boldItalic r:id="rId37"/>
    </p:embeddedFont>
    <p:embeddedFont>
      <p:font typeface="Libre Franklin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FC7C14-C891-38F7-6D68-30AF3CD3AC15}" name="Israat Haque" initials="IH" userId="S::is179864@dal.ca::6b96502a-9686-4b81-8422-2fa39dfeff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55C6F-9872-141F-6174-2C3529636306}" v="5" dt="2024-06-27T20:53:27.916"/>
    <p1510:client id="{7E308F04-1E37-68BB-06D6-192446DD978E}" v="49" dt="2024-06-27T16:18:09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5"/>
  </p:normalViewPr>
  <p:slideViewPr>
    <p:cSldViewPr snapToGrid="0">
      <p:cViewPr varScale="1">
        <p:scale>
          <a:sx n="181" d="100"/>
          <a:sy n="181" d="100"/>
        </p:scale>
        <p:origin x="1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font" Target="fonts/font8.fntdata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40CA79-15E0-6849-97EB-BFA6B7A529F6}" authorId="{18FC7C14-C891-38F7-6D68-30AF3CD3AC15}" created="2024-06-17T00:39:43.714">
    <pc:sldMkLst xmlns:pc="http://schemas.microsoft.com/office/powerpoint/2013/main/command">
      <pc:docMk/>
      <pc:sldMk cId="0" sldId="259"/>
    </pc:sldMkLst>
    <p188:txBody>
      <a:bodyPr/>
      <a:lstStyle/>
      <a:p>
        <a:r>
          <a:rPr lang="en-US"/>
          <a:t>Do you mean “hard to test deployment feasibility?” instead of Hard to directly utilize the actual deployment for testing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c3e5b1f61b_0_7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2c3e5b1f61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3e5b1f61b_0_8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c3e5b1f61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3e5b1f61b_0_8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c3e5b1f61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710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3e5b1f61b_0_8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c3e5b1f61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0548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3e5b1f61b_0_8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c3e5b1f61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6461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3e5b1f61b_0_8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c3e5b1f61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2352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3e5b1f61b_0_8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c3e5b1f61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757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c3e5b1f61b_0_28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r>
              <a:rPr lang="en-US" sz="1800">
                <a:solidFill>
                  <a:srgbClr val="575655"/>
                </a:solidFill>
              </a:rPr>
              <a:t>.g., number of bands, device heights, thermal</a:t>
            </a:r>
            <a:endParaRPr sz="1800">
              <a:solidFill>
                <a:srgbClr val="57565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r>
              <a:rPr lang="en-US" sz="1800">
                <a:solidFill>
                  <a:srgbClr val="575655"/>
                </a:solidFill>
              </a:rPr>
              <a:t>noise levels, angle of transmissions, type of penetration losses</a:t>
            </a:r>
            <a:endParaRPr/>
          </a:p>
        </p:txBody>
      </p:sp>
      <p:sp>
        <p:nvSpPr>
          <p:cNvPr id="296" name="Google Shape;296;g2c3e5b1f61b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c3e5b1f61b_0_28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r>
              <a:rPr lang="en-US" sz="1800">
                <a:solidFill>
                  <a:srgbClr val="575655"/>
                </a:solidFill>
              </a:rPr>
              <a:t>.g., number of bands, device heights, thermal</a:t>
            </a:r>
            <a:endParaRPr sz="1800">
              <a:solidFill>
                <a:srgbClr val="57565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r>
              <a:rPr lang="en-US" sz="1800">
                <a:solidFill>
                  <a:srgbClr val="575655"/>
                </a:solidFill>
              </a:rPr>
              <a:t>noise levels, angle of transmissions, type of penetration losses</a:t>
            </a:r>
            <a:endParaRPr/>
          </a:p>
        </p:txBody>
      </p:sp>
      <p:sp>
        <p:nvSpPr>
          <p:cNvPr id="296" name="Google Shape;296;g2c3e5b1f61b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901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f4a6f0c1dc_0_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1f4a6f0c1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3e5b1f61b_0_26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access to huge volume of data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5G architecture is complex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automation can reduce human error, </a:t>
            </a:r>
            <a:r>
              <a:rPr lang="en-US" err="1"/>
              <a:t>opex</a:t>
            </a:r>
            <a:r>
              <a:rPr lang="en-US"/>
              <a:t> and capex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>
                <a:solidFill>
                  <a:srgbClr val="575655"/>
                </a:solidFill>
              </a:rPr>
              <a:t>Hard to directly utilize the actual deployment for testing</a:t>
            </a:r>
            <a:endParaRPr lang="en-US"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c3e5b1f61b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2256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c3e5b1f61b_0_22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2c3e5b1f61b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c5b6b6ab7b_1_3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2c5b6b6ab7b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c3e5b1f61b_0_27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2c3e5b1f61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c3e5b1f61b_0_16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2c3e5b1f61b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c5b6b6ab7b_1_3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2c5b6b6ab7b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6119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3e5b1f61b_0_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c3e5b1f6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3e5b1f61b_0_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c3e5b1f6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51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3e5b1f61b_0_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c3e5b1f6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25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3e5b1f61b_0_17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c3e5b1f61b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3e5b1f61b_0_26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access to huge volume of data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5G architecture is complex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automation can reduce human error, </a:t>
            </a:r>
            <a:r>
              <a:rPr lang="en-US" err="1"/>
              <a:t>opex</a:t>
            </a:r>
            <a:r>
              <a:rPr lang="en-US"/>
              <a:t> and capex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>
                <a:solidFill>
                  <a:srgbClr val="575655"/>
                </a:solidFill>
              </a:rPr>
              <a:t>Hard to directly utilize the actual deployment for testing</a:t>
            </a:r>
            <a:endParaRPr lang="en-US"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c3e5b1f61b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3e5b1f61b_0_3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>
                <a:solidFill>
                  <a:srgbClr val="575655"/>
                </a:solidFill>
              </a:rPr>
              <a:t>we can generate anomalies as providers may not label failures, keep them for further analysis, or make it public [1]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c3e5b1f61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3e5b1f61b_0_4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c3e5b1f61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c3e5b1f61b_0_6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2c3e5b1f61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3e5b1f61b_0_199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2c3e5b1f61b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c3e5b1f61b_0_8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c3e5b1f61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456012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1380240" y="3029040"/>
            <a:ext cx="456012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3717000" y="127620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3"/>
          </p:nvPr>
        </p:nvSpPr>
        <p:spPr>
          <a:xfrm>
            <a:off x="1380240" y="302904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4"/>
          </p:nvPr>
        </p:nvSpPr>
        <p:spPr>
          <a:xfrm>
            <a:off x="3717000" y="302904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146808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2922120" y="1276200"/>
            <a:ext cx="146808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4464000" y="1276200"/>
            <a:ext cx="146808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4"/>
          </p:nvPr>
        </p:nvSpPr>
        <p:spPr>
          <a:xfrm>
            <a:off x="1380240" y="3029040"/>
            <a:ext cx="146808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5"/>
          </p:nvPr>
        </p:nvSpPr>
        <p:spPr>
          <a:xfrm>
            <a:off x="2922120" y="3029040"/>
            <a:ext cx="146808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6"/>
          </p:nvPr>
        </p:nvSpPr>
        <p:spPr>
          <a:xfrm>
            <a:off x="4464000" y="3029040"/>
            <a:ext cx="146808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2225160" cy="33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xfrm>
            <a:off x="3717000" y="1276200"/>
            <a:ext cx="2225160" cy="33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324000" y="4767120"/>
            <a:ext cx="2734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7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324000" y="4767120"/>
            <a:ext cx="2734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7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1380240" y="1276200"/>
            <a:ext cx="4560120" cy="33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24000" y="4767120"/>
            <a:ext cx="2734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7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4560120" cy="33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324000" y="4767120"/>
            <a:ext cx="2734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7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24000" y="4767120"/>
            <a:ext cx="2734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7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1380240" y="273960"/>
            <a:ext cx="7439760" cy="300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324000" y="4767120"/>
            <a:ext cx="2734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7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2"/>
          </p:nvPr>
        </p:nvSpPr>
        <p:spPr>
          <a:xfrm>
            <a:off x="3717000" y="1276200"/>
            <a:ext cx="2225160" cy="33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3"/>
          </p:nvPr>
        </p:nvSpPr>
        <p:spPr>
          <a:xfrm>
            <a:off x="1380240" y="302904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24000" y="4767120"/>
            <a:ext cx="2734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7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380240" y="1276200"/>
            <a:ext cx="4560120" cy="33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2225160" cy="33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2"/>
          </p:nvPr>
        </p:nvSpPr>
        <p:spPr>
          <a:xfrm>
            <a:off x="3717000" y="127620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3"/>
          </p:nvPr>
        </p:nvSpPr>
        <p:spPr>
          <a:xfrm>
            <a:off x="3717000" y="302904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ftr" idx="11"/>
          </p:nvPr>
        </p:nvSpPr>
        <p:spPr>
          <a:xfrm>
            <a:off x="324000" y="4767120"/>
            <a:ext cx="2734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7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2"/>
          </p:nvPr>
        </p:nvSpPr>
        <p:spPr>
          <a:xfrm>
            <a:off x="3717000" y="127620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3"/>
          </p:nvPr>
        </p:nvSpPr>
        <p:spPr>
          <a:xfrm>
            <a:off x="1380240" y="3029040"/>
            <a:ext cx="456012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ftr" idx="11"/>
          </p:nvPr>
        </p:nvSpPr>
        <p:spPr>
          <a:xfrm>
            <a:off x="324000" y="4767120"/>
            <a:ext cx="2734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7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456012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1380240" y="3029040"/>
            <a:ext cx="456012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ftr" idx="11"/>
          </p:nvPr>
        </p:nvSpPr>
        <p:spPr>
          <a:xfrm>
            <a:off x="324000" y="4767120"/>
            <a:ext cx="2734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7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2"/>
          </p:nvPr>
        </p:nvSpPr>
        <p:spPr>
          <a:xfrm>
            <a:off x="3717000" y="127620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3"/>
          </p:nvPr>
        </p:nvSpPr>
        <p:spPr>
          <a:xfrm>
            <a:off x="1380240" y="302904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4"/>
          </p:nvPr>
        </p:nvSpPr>
        <p:spPr>
          <a:xfrm>
            <a:off x="3717000" y="302904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ftr" idx="11"/>
          </p:nvPr>
        </p:nvSpPr>
        <p:spPr>
          <a:xfrm>
            <a:off x="324000" y="4767120"/>
            <a:ext cx="2734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7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146808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2"/>
          </p:nvPr>
        </p:nvSpPr>
        <p:spPr>
          <a:xfrm>
            <a:off x="2922120" y="1276200"/>
            <a:ext cx="146808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3"/>
          </p:nvPr>
        </p:nvSpPr>
        <p:spPr>
          <a:xfrm>
            <a:off x="4464000" y="1276200"/>
            <a:ext cx="146808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4"/>
          </p:nvPr>
        </p:nvSpPr>
        <p:spPr>
          <a:xfrm>
            <a:off x="1380240" y="3029040"/>
            <a:ext cx="146808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5"/>
          </p:nvPr>
        </p:nvSpPr>
        <p:spPr>
          <a:xfrm>
            <a:off x="2922120" y="3029040"/>
            <a:ext cx="146808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6"/>
          </p:nvPr>
        </p:nvSpPr>
        <p:spPr>
          <a:xfrm>
            <a:off x="4464000" y="3029040"/>
            <a:ext cx="146808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ftr" idx="11"/>
          </p:nvPr>
        </p:nvSpPr>
        <p:spPr>
          <a:xfrm>
            <a:off x="324000" y="4767120"/>
            <a:ext cx="2734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7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4560120" cy="33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2225160" cy="33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3717000" y="1276200"/>
            <a:ext cx="2225160" cy="33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1380240" y="273960"/>
            <a:ext cx="7439760" cy="300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2"/>
          </p:nvPr>
        </p:nvSpPr>
        <p:spPr>
          <a:xfrm>
            <a:off x="3717000" y="1276200"/>
            <a:ext cx="2225160" cy="33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3"/>
          </p:nvPr>
        </p:nvSpPr>
        <p:spPr>
          <a:xfrm>
            <a:off x="1380240" y="302904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2225160" cy="33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3717000" y="127620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3"/>
          </p:nvPr>
        </p:nvSpPr>
        <p:spPr>
          <a:xfrm>
            <a:off x="3717000" y="302904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3717000" y="1276200"/>
            <a:ext cx="222516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3"/>
          </p:nvPr>
        </p:nvSpPr>
        <p:spPr>
          <a:xfrm>
            <a:off x="1380240" y="3029040"/>
            <a:ext cx="4560120" cy="16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rot="10800000" flipH="1">
            <a:off x="324000" y="3544560"/>
            <a:ext cx="4176360" cy="81504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24000" y="1744560"/>
            <a:ext cx="5311440" cy="179964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26040" y="3794760"/>
            <a:ext cx="1258920" cy="3585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110440" y="4798080"/>
            <a:ext cx="709200" cy="305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4"/>
          <p:cNvCxnSpPr/>
          <p:nvPr/>
        </p:nvCxnSpPr>
        <p:spPr>
          <a:xfrm>
            <a:off x="3058920" y="4903920"/>
            <a:ext cx="37450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60" cy="6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380240" y="1276200"/>
            <a:ext cx="4560120" cy="33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6084720" y="1276200"/>
            <a:ext cx="2734920" cy="33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7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700"/>
              <a:buFont typeface="Libre Franklin"/>
              <a:buNone/>
              <a:defRPr sz="700" b="0" i="0" u="none" strike="noStrike" cap="none">
                <a:solidFill>
                  <a:srgbClr val="57565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324000" y="4767120"/>
            <a:ext cx="2734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700"/>
              <a:buFont typeface="Libre Franklin"/>
              <a:buNone/>
              <a:defRPr sz="700" b="0" i="0" u="none" strike="noStrike" cap="none">
                <a:solidFill>
                  <a:srgbClr val="57565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7" name="Google Shape;67;p14"/>
          <p:cNvCxnSpPr/>
          <p:nvPr/>
        </p:nvCxnSpPr>
        <p:spPr>
          <a:xfrm rot="10800000" flipH="1">
            <a:off x="1139760" y="268200"/>
            <a:ext cx="360" cy="65304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68" name="Google Shape;68;p14"/>
          <p:cNvPicPr preferRelativeResize="0"/>
          <p:nvPr/>
        </p:nvPicPr>
        <p:blipFill rotWithShape="1">
          <a:blip r:embed="rId15">
            <a:alphaModFix/>
          </a:blip>
          <a:srcRect r="71044"/>
          <a:stretch/>
        </p:blipFill>
        <p:spPr>
          <a:xfrm>
            <a:off x="324000" y="263160"/>
            <a:ext cx="576000" cy="6530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digitalmatter.com/5g-gps-trackers-cellular-iot" TargetMode="Externa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3_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 idx="4294967295"/>
          </p:nvPr>
        </p:nvSpPr>
        <p:spPr>
          <a:xfrm>
            <a:off x="640350" y="917175"/>
            <a:ext cx="7863300" cy="202050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rmAutofit/>
          </a:bodyPr>
          <a:lstStyle/>
          <a:p>
            <a:r>
              <a:rPr lang="en-US" sz="2800">
                <a:solidFill>
                  <a:srgbClr val="000000"/>
                </a:solidFill>
                <a:latin typeface="sans-serif"/>
                <a:ea typeface="Franklin Gothic"/>
                <a:cs typeface="Franklin Gothic"/>
                <a:sym typeface="Franklin Gothic"/>
              </a:rPr>
              <a:t>Calibration and Automation of a 5G Simulator for Realistic Evaluation and Data Generation</a:t>
            </a:r>
            <a:endParaRPr lang="en-US" sz="28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4084"/>
              <a:buFont typeface="Franklin Gothic"/>
              <a:buNone/>
            </a:pPr>
            <a:endParaRPr sz="2800">
              <a:solidFill>
                <a:srgbClr val="000000"/>
              </a:solidFill>
              <a:latin typeface="Franklin Gothic"/>
              <a:ea typeface="Franklin Gothic"/>
              <a:cs typeface="Franklin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4084"/>
              <a:buFont typeface="Franklin Gothic"/>
              <a:buNone/>
            </a:pPr>
            <a:endParaRPr sz="2800">
              <a:solidFill>
                <a:srgbClr val="000000"/>
              </a:solidFill>
              <a:latin typeface="Franklin Gothic"/>
              <a:ea typeface="Franklin Gothic"/>
              <a:cs typeface="Franklin Gothic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2092211" y="2075575"/>
            <a:ext cx="4973185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u="sng">
                <a:solidFill>
                  <a:schemeClr val="dk1"/>
                </a:solidFill>
                <a:latin typeface="sans-serif"/>
              </a:rPr>
              <a:t>Conrado Boeira</a:t>
            </a:r>
            <a:r>
              <a:rPr lang="en-US">
                <a:solidFill>
                  <a:schemeClr val="dk1"/>
                </a:solidFill>
                <a:latin typeface="sans-serif"/>
              </a:rPr>
              <a:t>, Antor Hasan, Khaleda Papry, Yue Ju, </a:t>
            </a:r>
            <a:r>
              <a:rPr lang="en-US" err="1">
                <a:solidFill>
                  <a:schemeClr val="dk1"/>
                </a:solidFill>
                <a:latin typeface="sans-serif"/>
              </a:rPr>
              <a:t>Zhongwen</a:t>
            </a:r>
            <a:r>
              <a:rPr lang="en-US">
                <a:solidFill>
                  <a:schemeClr val="dk1"/>
                </a:solidFill>
                <a:latin typeface="sans-serif"/>
              </a:rPr>
              <a:t> Zhu, </a:t>
            </a:r>
            <a:r>
              <a:rPr lang="en-US" err="1">
                <a:solidFill>
                  <a:schemeClr val="dk1"/>
                </a:solidFill>
                <a:latin typeface="sans-serif"/>
              </a:rPr>
              <a:t>Israat</a:t>
            </a:r>
            <a:r>
              <a:rPr lang="en-US">
                <a:solidFill>
                  <a:schemeClr val="dk1"/>
                </a:solidFill>
                <a:latin typeface="sans-serif"/>
              </a:rPr>
              <a:t> Haque</a:t>
            </a:r>
            <a:endParaRPr lang="en-US" sz="1000">
              <a:solidFill>
                <a:schemeClr val="dk1"/>
              </a:solidFill>
              <a:latin typeface="monospace"/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475" y="3681275"/>
            <a:ext cx="1849500" cy="6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A logo of a company&#10;&#10;Description automatically generated">
            <a:extLst>
              <a:ext uri="{FF2B5EF4-FFF2-40B4-BE49-F238E27FC236}">
                <a16:creationId xmlns:a16="http://schemas.microsoft.com/office/drawing/2014/main" id="{A4FE1A66-E6F1-68ED-7C44-9CF9C1959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770" y="3562888"/>
            <a:ext cx="1257018" cy="7848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A824351-9472-C843-9266-DB28472AE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583" y="3562888"/>
            <a:ext cx="2646190" cy="7848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ranklin Gothic"/>
              <a:buNone/>
            </a:pPr>
            <a:r>
              <a:rPr lang="en-US" sz="30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Evaluation Scenarios and Metric</a:t>
            </a:r>
            <a:endParaRPr sz="3000" b="0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9" name="Google Shape;269;p38"/>
          <p:cNvSpPr txBox="1">
            <a:spLocks noGrp="1"/>
          </p:cNvSpPr>
          <p:nvPr>
            <p:ph type="body" idx="1"/>
          </p:nvPr>
        </p:nvSpPr>
        <p:spPr>
          <a:xfrm>
            <a:off x="1144800" y="1166400"/>
            <a:ext cx="47820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r>
              <a:rPr lang="en-US" sz="1800" b="1" dirty="0">
                <a:solidFill>
                  <a:srgbClr val="575655"/>
                </a:solidFill>
              </a:rPr>
              <a:t>Urban</a:t>
            </a:r>
            <a:endParaRPr sz="1800" b="1" dirty="0">
              <a:solidFill>
                <a:srgbClr val="575655"/>
              </a:solidFill>
            </a:endParaRPr>
          </a:p>
          <a:p>
            <a:pPr marL="685800" lvl="1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r>
              <a:rPr lang="en-US" sz="1600" dirty="0">
                <a:solidFill>
                  <a:srgbClr val="575655"/>
                </a:solidFill>
              </a:rPr>
              <a:t>Simulate a dense urban area</a:t>
            </a:r>
            <a:endParaRPr sz="1600" dirty="0">
              <a:solidFill>
                <a:srgbClr val="575655"/>
              </a:solidFill>
            </a:endParaRPr>
          </a:p>
          <a:p>
            <a:pPr marL="685800" lvl="1" indent="-215900">
              <a:spcBef>
                <a:spcPts val="0"/>
              </a:spcBef>
              <a:buClr>
                <a:srgbClr val="575655"/>
              </a:buClr>
              <a:buSzPts val="1600"/>
            </a:pPr>
            <a:r>
              <a:rPr lang="en-US" sz="1600" dirty="0">
                <a:solidFill>
                  <a:srgbClr val="575655"/>
                </a:solidFill>
              </a:rPr>
              <a:t>Shorter distance between </a:t>
            </a:r>
            <a:r>
              <a:rPr lang="en-US" sz="1600" dirty="0" err="1">
                <a:solidFill>
                  <a:srgbClr val="575655"/>
                </a:solidFill>
              </a:rPr>
              <a:t>gNBs</a:t>
            </a:r>
            <a:r>
              <a:rPr lang="en-US" sz="1600" dirty="0">
                <a:solidFill>
                  <a:srgbClr val="575655"/>
                </a:solidFill>
              </a:rPr>
              <a:t> (200m)</a:t>
            </a:r>
            <a:endParaRPr sz="1600" dirty="0">
              <a:solidFill>
                <a:srgbClr val="575655"/>
              </a:solidFill>
            </a:endParaRPr>
          </a:p>
          <a:p>
            <a:pPr marL="685800" lvl="1" indent="-215900">
              <a:spcBef>
                <a:spcPts val="0"/>
              </a:spcBef>
              <a:buClr>
                <a:srgbClr val="575655"/>
              </a:buClr>
              <a:buSzPts val="1600"/>
            </a:pPr>
            <a:r>
              <a:rPr lang="en-US" sz="1600" dirty="0">
                <a:solidFill>
                  <a:srgbClr val="575655"/>
                </a:solidFill>
              </a:rPr>
              <a:t>3GPP defined </a:t>
            </a:r>
            <a:r>
              <a:rPr lang="en-US" sz="1600" i="1" dirty="0">
                <a:solidFill>
                  <a:srgbClr val="575655"/>
                </a:solidFill>
              </a:rPr>
              <a:t>Urban </a:t>
            </a:r>
            <a:r>
              <a:rPr lang="en-US" sz="1600" dirty="0">
                <a:solidFill>
                  <a:srgbClr val="575655"/>
                </a:solidFill>
              </a:rPr>
              <a:t>path loss model</a:t>
            </a:r>
            <a:endParaRPr sz="1600" dirty="0">
              <a:solidFill>
                <a:srgbClr val="575655"/>
              </a:solidFill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75655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r>
              <a:rPr lang="en-US" sz="1800" b="1" dirty="0">
                <a:solidFill>
                  <a:srgbClr val="575655"/>
                </a:solidFill>
              </a:rPr>
              <a:t>Rural</a:t>
            </a:r>
            <a:endParaRPr sz="1800" b="1" dirty="0">
              <a:solidFill>
                <a:srgbClr val="575655"/>
              </a:solidFill>
            </a:endParaRPr>
          </a:p>
          <a:p>
            <a:pPr marL="685800" lvl="1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r>
              <a:rPr lang="en-US" sz="1600" dirty="0">
                <a:solidFill>
                  <a:srgbClr val="575655"/>
                </a:solidFill>
              </a:rPr>
              <a:t>Simulate a sparse rural area</a:t>
            </a:r>
            <a:endParaRPr sz="1600" dirty="0">
              <a:solidFill>
                <a:srgbClr val="575655"/>
              </a:solidFill>
            </a:endParaRPr>
          </a:p>
          <a:p>
            <a:pPr marL="685800" lvl="1" indent="-215900">
              <a:spcBef>
                <a:spcPts val="0"/>
              </a:spcBef>
              <a:buClr>
                <a:srgbClr val="575655"/>
              </a:buClr>
              <a:buSzPts val="1600"/>
            </a:pPr>
            <a:r>
              <a:rPr lang="en-US" sz="1600" dirty="0">
                <a:solidFill>
                  <a:srgbClr val="575655"/>
                </a:solidFill>
              </a:rPr>
              <a:t>Larger distances between </a:t>
            </a:r>
            <a:r>
              <a:rPr lang="en-US" sz="1600" dirty="0" err="1">
                <a:solidFill>
                  <a:srgbClr val="575655"/>
                </a:solidFill>
              </a:rPr>
              <a:t>gNBs</a:t>
            </a:r>
            <a:r>
              <a:rPr lang="en-US" sz="1600" dirty="0">
                <a:solidFill>
                  <a:srgbClr val="575655"/>
                </a:solidFill>
              </a:rPr>
              <a:t> (1732m)</a:t>
            </a:r>
            <a:endParaRPr sz="1600" dirty="0">
              <a:solidFill>
                <a:srgbClr val="575655"/>
              </a:solidFill>
            </a:endParaRPr>
          </a:p>
          <a:p>
            <a:pPr marL="685800" lvl="1" indent="-215900">
              <a:spcBef>
                <a:spcPts val="0"/>
              </a:spcBef>
              <a:buClr>
                <a:srgbClr val="575655"/>
              </a:buClr>
              <a:buSzPts val="1600"/>
            </a:pPr>
            <a:r>
              <a:rPr lang="en-US" sz="1600" dirty="0">
                <a:solidFill>
                  <a:srgbClr val="575655"/>
                </a:solidFill>
              </a:rPr>
              <a:t>3GPP defined </a:t>
            </a:r>
            <a:r>
              <a:rPr lang="en-US" sz="1600" i="1" dirty="0">
                <a:solidFill>
                  <a:srgbClr val="575655"/>
                </a:solidFill>
              </a:rPr>
              <a:t>Rural </a:t>
            </a:r>
            <a:r>
              <a:rPr lang="en-US" sz="1600" dirty="0">
                <a:solidFill>
                  <a:srgbClr val="575655"/>
                </a:solidFill>
              </a:rPr>
              <a:t>path loss model</a:t>
            </a:r>
            <a:endParaRPr sz="1600" dirty="0">
              <a:solidFill>
                <a:srgbClr val="57565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575655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r>
              <a:rPr lang="en-US" sz="1800" b="1" dirty="0">
                <a:solidFill>
                  <a:srgbClr val="575655"/>
                </a:solidFill>
              </a:rPr>
              <a:t>Metric: </a:t>
            </a:r>
            <a:r>
              <a:rPr lang="en-US" sz="1600" dirty="0">
                <a:solidFill>
                  <a:srgbClr val="575655"/>
                </a:solidFill>
              </a:rPr>
              <a:t>we calculate the CDF of coupling gain and SINR and compare against 3GPP provided CDFs </a:t>
            </a:r>
            <a:r>
              <a:rPr lang="en-US" sz="1800" b="1" dirty="0">
                <a:solidFill>
                  <a:srgbClr val="575655"/>
                </a:solidFill>
              </a:rPr>
              <a:t> </a:t>
            </a:r>
            <a:endParaRPr sz="1800" b="1" dirty="0">
              <a:solidFill>
                <a:srgbClr val="575655"/>
              </a:solidFill>
            </a:endParaRPr>
          </a:p>
          <a:p>
            <a:pPr marL="685800" lvl="1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r>
              <a:rPr lang="en-US" sz="1600" dirty="0">
                <a:solidFill>
                  <a:srgbClr val="575655"/>
                </a:solidFill>
              </a:rPr>
              <a:t>3GPP reference submissions include companies like </a:t>
            </a:r>
            <a:r>
              <a:rPr lang="en-US" sz="1600" dirty="0">
                <a:solidFill>
                  <a:srgbClr val="00B0F0"/>
                </a:solidFill>
              </a:rPr>
              <a:t>Ericsson, Nokia</a:t>
            </a:r>
            <a:endParaRPr sz="1600" dirty="0">
              <a:solidFill>
                <a:srgbClr val="00B0F0"/>
              </a:solidFill>
            </a:endParaRPr>
          </a:p>
        </p:txBody>
      </p:sp>
      <p:pic>
        <p:nvPicPr>
          <p:cNvPr id="270" name="Google Shape;270;p38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8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4">
            <a:alphaModFix/>
          </a:blip>
          <a:srcRect r="20666"/>
          <a:stretch/>
        </p:blipFill>
        <p:spPr>
          <a:xfrm>
            <a:off x="6048400" y="1401075"/>
            <a:ext cx="2366850" cy="25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140556-14A6-47B1-0BC1-018ADBCBDEAD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ranklin Gothic"/>
              <a:buNone/>
            </a:pPr>
            <a:r>
              <a:rPr lang="en-US" sz="30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Results - Urban</a:t>
            </a:r>
            <a:endParaRPr sz="3000" b="0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79" name="Google Shape;279;p39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81" name="Google Shape;281;p39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pic>
        <p:nvPicPr>
          <p:cNvPr id="282" name="Google Shape;28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1125" y="997550"/>
            <a:ext cx="7043920" cy="28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9"/>
          <p:cNvSpPr txBox="1">
            <a:spLocks noGrp="1"/>
          </p:cNvSpPr>
          <p:nvPr>
            <p:ph type="body" idx="1"/>
          </p:nvPr>
        </p:nvSpPr>
        <p:spPr>
          <a:xfrm>
            <a:off x="1170225" y="3800475"/>
            <a:ext cx="65679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400"/>
              <a:buChar char="•"/>
            </a:pPr>
            <a:r>
              <a:rPr lang="en-US" sz="1400">
                <a:solidFill>
                  <a:srgbClr val="575655"/>
                </a:solidFill>
              </a:rPr>
              <a:t>In general, we observe a good match on median values</a:t>
            </a:r>
            <a:endParaRPr sz="1400">
              <a:solidFill>
                <a:srgbClr val="575655"/>
              </a:solidFill>
            </a:endParaRPr>
          </a:p>
          <a:p>
            <a:pPr marL="2286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400"/>
              <a:buChar char="•"/>
            </a:pPr>
            <a:r>
              <a:rPr lang="en-US" sz="1400">
                <a:solidFill>
                  <a:srgbClr val="575655"/>
                </a:solidFill>
              </a:rPr>
              <a:t>We observe a discrepancy in the lower end values</a:t>
            </a:r>
            <a:endParaRPr sz="1400">
              <a:solidFill>
                <a:srgbClr val="575655"/>
              </a:solidFill>
            </a:endParaRPr>
          </a:p>
          <a:p>
            <a:pPr marL="685800" lvl="1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400"/>
              <a:buChar char="•"/>
            </a:pPr>
            <a:r>
              <a:rPr lang="en-US" sz="1400">
                <a:solidFill>
                  <a:srgbClr val="575655"/>
                </a:solidFill>
              </a:rPr>
              <a:t>It is due to the lack of beamforming in Simu5G </a:t>
            </a:r>
            <a:endParaRPr sz="1400">
              <a:solidFill>
                <a:srgbClr val="575655"/>
              </a:solidFill>
            </a:endParaRP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8AE36A-CAC7-7324-2B05-E704BF929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29" y="89010"/>
            <a:ext cx="881711" cy="881711"/>
          </a:xfrm>
          <a:prstGeom prst="rect">
            <a:avLst/>
          </a:prstGeom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1F9A2B0-736A-278D-308B-E64030A82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006" y="87421"/>
            <a:ext cx="927653" cy="927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4396C1-2E12-D267-9A88-C1AEEEC05BD9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ranklin Gothic"/>
              <a:buNone/>
            </a:pPr>
            <a:r>
              <a:rPr lang="en-US" sz="30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Results - Urban</a:t>
            </a:r>
            <a:endParaRPr sz="3000" b="0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79" name="Google Shape;279;p39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81" name="Google Shape;281;p39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pic>
        <p:nvPicPr>
          <p:cNvPr id="282" name="Google Shape;28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1125" y="997550"/>
            <a:ext cx="7043920" cy="28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9"/>
          <p:cNvSpPr txBox="1">
            <a:spLocks noGrp="1"/>
          </p:cNvSpPr>
          <p:nvPr>
            <p:ph type="body" idx="1"/>
          </p:nvPr>
        </p:nvSpPr>
        <p:spPr>
          <a:xfrm>
            <a:off x="1170225" y="3800475"/>
            <a:ext cx="65679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400"/>
              <a:buChar char="•"/>
            </a:pPr>
            <a:r>
              <a:rPr lang="en-US" sz="1400">
                <a:solidFill>
                  <a:srgbClr val="575655"/>
                </a:solidFill>
              </a:rPr>
              <a:t>In general, we observe a good match on median values</a:t>
            </a:r>
            <a:endParaRPr sz="1400">
              <a:solidFill>
                <a:srgbClr val="575655"/>
              </a:solidFill>
            </a:endParaRPr>
          </a:p>
          <a:p>
            <a:pPr marL="2286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400"/>
              <a:buChar char="•"/>
            </a:pPr>
            <a:r>
              <a:rPr lang="en-US" sz="1400">
                <a:solidFill>
                  <a:srgbClr val="575655"/>
                </a:solidFill>
              </a:rPr>
              <a:t>We observe a discrepancy in the lower end values</a:t>
            </a:r>
            <a:endParaRPr sz="1400">
              <a:solidFill>
                <a:srgbClr val="575655"/>
              </a:solidFill>
            </a:endParaRPr>
          </a:p>
          <a:p>
            <a:pPr marL="685800" lvl="1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400"/>
              <a:buChar char="•"/>
            </a:pPr>
            <a:r>
              <a:rPr lang="en-US" sz="1400">
                <a:solidFill>
                  <a:srgbClr val="575655"/>
                </a:solidFill>
              </a:rPr>
              <a:t>It is due to the lack of beamforming in Simu5G </a:t>
            </a:r>
            <a:endParaRPr sz="1400">
              <a:solidFill>
                <a:srgbClr val="575655"/>
              </a:solidFill>
            </a:endParaRP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8AE36A-CAC7-7324-2B05-E704BF929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29" y="89010"/>
            <a:ext cx="881711" cy="881711"/>
          </a:xfrm>
          <a:prstGeom prst="rect">
            <a:avLst/>
          </a:prstGeom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1F9A2B0-736A-278D-308B-E64030A82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006" y="87421"/>
            <a:ext cx="927653" cy="927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4396C1-2E12-D267-9A88-C1AEEEC05BD9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55F74-666F-0E81-39DA-B62080E8C5E2}"/>
              </a:ext>
            </a:extLst>
          </p:cNvPr>
          <p:cNvSpPr/>
          <p:nvPr/>
        </p:nvSpPr>
        <p:spPr>
          <a:xfrm>
            <a:off x="2883426" y="2179533"/>
            <a:ext cx="836839" cy="78921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14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ranklin Gothic"/>
              <a:buNone/>
            </a:pPr>
            <a:r>
              <a:rPr lang="en-US" sz="30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Results - Urban</a:t>
            </a:r>
            <a:endParaRPr sz="3000" b="0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79" name="Google Shape;279;p39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81" name="Google Shape;281;p39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pic>
        <p:nvPicPr>
          <p:cNvPr id="282" name="Google Shape;28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1125" y="997550"/>
            <a:ext cx="7043920" cy="28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9"/>
          <p:cNvSpPr txBox="1">
            <a:spLocks noGrp="1"/>
          </p:cNvSpPr>
          <p:nvPr>
            <p:ph type="body" idx="1"/>
          </p:nvPr>
        </p:nvSpPr>
        <p:spPr>
          <a:xfrm>
            <a:off x="1170225" y="3800475"/>
            <a:ext cx="65679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400"/>
              <a:buChar char="•"/>
            </a:pPr>
            <a:r>
              <a:rPr lang="en-US" sz="1400">
                <a:solidFill>
                  <a:srgbClr val="575655"/>
                </a:solidFill>
              </a:rPr>
              <a:t>In general, we observe a good match on median values</a:t>
            </a:r>
            <a:endParaRPr sz="1400">
              <a:solidFill>
                <a:srgbClr val="575655"/>
              </a:solidFill>
            </a:endParaRPr>
          </a:p>
          <a:p>
            <a:pPr marL="2286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400"/>
              <a:buChar char="•"/>
            </a:pPr>
            <a:r>
              <a:rPr lang="en-US" sz="1400">
                <a:solidFill>
                  <a:srgbClr val="575655"/>
                </a:solidFill>
              </a:rPr>
              <a:t>We observe a discrepancy in the lower end values</a:t>
            </a:r>
            <a:endParaRPr sz="1400">
              <a:solidFill>
                <a:srgbClr val="575655"/>
              </a:solidFill>
            </a:endParaRPr>
          </a:p>
          <a:p>
            <a:pPr marL="685800" lvl="1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400"/>
              <a:buChar char="•"/>
            </a:pPr>
            <a:r>
              <a:rPr lang="en-US" sz="1400">
                <a:solidFill>
                  <a:srgbClr val="575655"/>
                </a:solidFill>
              </a:rPr>
              <a:t>It is due to the lack of beamforming in Simu5G </a:t>
            </a:r>
            <a:endParaRPr sz="1400">
              <a:solidFill>
                <a:srgbClr val="575655"/>
              </a:solidFill>
            </a:endParaRP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8AE36A-CAC7-7324-2B05-E704BF929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29" y="89010"/>
            <a:ext cx="881711" cy="881711"/>
          </a:xfrm>
          <a:prstGeom prst="rect">
            <a:avLst/>
          </a:prstGeom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1F9A2B0-736A-278D-308B-E64030A82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006" y="87421"/>
            <a:ext cx="927653" cy="927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4396C1-2E12-D267-9A88-C1AEEEC05BD9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855F74-666F-0E81-39DA-B62080E8C5E2}"/>
              </a:ext>
            </a:extLst>
          </p:cNvPr>
          <p:cNvSpPr/>
          <p:nvPr/>
        </p:nvSpPr>
        <p:spPr>
          <a:xfrm>
            <a:off x="5278283" y="2655783"/>
            <a:ext cx="1258659" cy="78921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4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3000"/>
              <a:buFont typeface="Franklin Gothic"/>
            </a:pPr>
            <a:r>
              <a:rPr lang="en-US" sz="30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Results - Rural</a:t>
            </a:r>
            <a:endParaRPr lang="en-US" sz="3000" b="0" strike="noStrike">
              <a:solidFill>
                <a:srgbClr val="000000"/>
              </a:solidFill>
              <a:latin typeface="Libre Franklin"/>
              <a:ea typeface="Libre Franklin"/>
              <a:cs typeface="Libre Franklin"/>
            </a:endParaRPr>
          </a:p>
        </p:txBody>
      </p:sp>
      <p:pic>
        <p:nvPicPr>
          <p:cNvPr id="279" name="Google Shape;279;p39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81" name="Google Shape;281;p39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body" idx="1"/>
          </p:nvPr>
        </p:nvSpPr>
        <p:spPr>
          <a:xfrm>
            <a:off x="1148527" y="4042829"/>
            <a:ext cx="65679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03200">
              <a:lnSpc>
                <a:spcPct val="115000"/>
              </a:lnSpc>
              <a:spcBef>
                <a:spcPts val="0"/>
              </a:spcBef>
              <a:buClr>
                <a:srgbClr val="575655"/>
              </a:buClr>
              <a:buSzPts val="1400"/>
            </a:pPr>
            <a:r>
              <a:rPr lang="en-US" sz="1400">
                <a:solidFill>
                  <a:srgbClr val="575655"/>
                </a:solidFill>
              </a:rPr>
              <a:t>Similar behavior as in Urban deployment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8AE36A-CAC7-7324-2B05-E704BF929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729" y="89010"/>
            <a:ext cx="881711" cy="881711"/>
          </a:xfrm>
          <a:prstGeom prst="rect">
            <a:avLst/>
          </a:prstGeom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1F9A2B0-736A-278D-308B-E64030A82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006" y="87421"/>
            <a:ext cx="927653" cy="927653"/>
          </a:xfrm>
          <a:prstGeom prst="rect">
            <a:avLst/>
          </a:prstGeom>
        </p:spPr>
      </p:pic>
      <p:pic>
        <p:nvPicPr>
          <p:cNvPr id="5" name="Picture 4" descr="A graph of data on a white background&#10;&#10;Description automatically generated">
            <a:extLst>
              <a:ext uri="{FF2B5EF4-FFF2-40B4-BE49-F238E27FC236}">
                <a16:creationId xmlns:a16="http://schemas.microsoft.com/office/drawing/2014/main" id="{1C9BF4C8-0D11-7458-6D79-75922146D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110" y="1097306"/>
            <a:ext cx="7058025" cy="2809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8DFA40-C674-4DC5-7E38-CBD3432DBC89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</p:spTree>
    <p:extLst>
      <p:ext uri="{BB962C8B-B14F-4D97-AF65-F5344CB8AC3E}">
        <p14:creationId xmlns:p14="http://schemas.microsoft.com/office/powerpoint/2010/main" val="2143744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3000"/>
              <a:buFont typeface="Franklin Gothic"/>
            </a:pPr>
            <a:r>
              <a:rPr lang="en-US" sz="30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Results - Rural</a:t>
            </a:r>
            <a:endParaRPr lang="en-US" sz="3000" b="0" strike="noStrike">
              <a:solidFill>
                <a:srgbClr val="000000"/>
              </a:solidFill>
              <a:latin typeface="Libre Franklin"/>
              <a:ea typeface="Libre Franklin"/>
              <a:cs typeface="Libre Franklin"/>
            </a:endParaRPr>
          </a:p>
        </p:txBody>
      </p:sp>
      <p:pic>
        <p:nvPicPr>
          <p:cNvPr id="279" name="Google Shape;279;p39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81" name="Google Shape;281;p39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body" idx="1"/>
          </p:nvPr>
        </p:nvSpPr>
        <p:spPr>
          <a:xfrm>
            <a:off x="1148527" y="4042829"/>
            <a:ext cx="65679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03200">
              <a:lnSpc>
                <a:spcPct val="115000"/>
              </a:lnSpc>
              <a:spcBef>
                <a:spcPts val="0"/>
              </a:spcBef>
              <a:buClr>
                <a:srgbClr val="575655"/>
              </a:buClr>
              <a:buSzPts val="1400"/>
            </a:pPr>
            <a:r>
              <a:rPr lang="en-US" sz="1400">
                <a:solidFill>
                  <a:srgbClr val="575655"/>
                </a:solidFill>
              </a:rPr>
              <a:t>Similar behavior as in Urban deployment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8AE36A-CAC7-7324-2B05-E704BF929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729" y="89010"/>
            <a:ext cx="881711" cy="881711"/>
          </a:xfrm>
          <a:prstGeom prst="rect">
            <a:avLst/>
          </a:prstGeom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1F9A2B0-736A-278D-308B-E64030A82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006" y="87421"/>
            <a:ext cx="927653" cy="927653"/>
          </a:xfrm>
          <a:prstGeom prst="rect">
            <a:avLst/>
          </a:prstGeom>
        </p:spPr>
      </p:pic>
      <p:pic>
        <p:nvPicPr>
          <p:cNvPr id="5" name="Picture 4" descr="A graph of data on a white background&#10;&#10;Description automatically generated">
            <a:extLst>
              <a:ext uri="{FF2B5EF4-FFF2-40B4-BE49-F238E27FC236}">
                <a16:creationId xmlns:a16="http://schemas.microsoft.com/office/drawing/2014/main" id="{1C9BF4C8-0D11-7458-6D79-75922146D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110" y="1097306"/>
            <a:ext cx="7058025" cy="2809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8DFA40-C674-4DC5-7E38-CBD3432DBC89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055DA-D28E-B0E7-2B5F-94FAC54AD33E}"/>
              </a:ext>
            </a:extLst>
          </p:cNvPr>
          <p:cNvSpPr/>
          <p:nvPr/>
        </p:nvSpPr>
        <p:spPr>
          <a:xfrm>
            <a:off x="5938230" y="2063872"/>
            <a:ext cx="823232" cy="87766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7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3000"/>
              <a:buFont typeface="Franklin Gothic"/>
            </a:pPr>
            <a:r>
              <a:rPr lang="en-US" sz="30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Results - Rural</a:t>
            </a:r>
            <a:endParaRPr lang="en-US" sz="3000" b="0" strike="noStrike">
              <a:solidFill>
                <a:srgbClr val="000000"/>
              </a:solidFill>
              <a:latin typeface="Libre Franklin"/>
              <a:ea typeface="Libre Franklin"/>
              <a:cs typeface="Libre Franklin"/>
            </a:endParaRPr>
          </a:p>
        </p:txBody>
      </p:sp>
      <p:pic>
        <p:nvPicPr>
          <p:cNvPr id="279" name="Google Shape;279;p39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81" name="Google Shape;281;p39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body" idx="1"/>
          </p:nvPr>
        </p:nvSpPr>
        <p:spPr>
          <a:xfrm>
            <a:off x="1148527" y="4042829"/>
            <a:ext cx="65679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03200">
              <a:lnSpc>
                <a:spcPct val="115000"/>
              </a:lnSpc>
              <a:spcBef>
                <a:spcPts val="0"/>
              </a:spcBef>
              <a:buClr>
                <a:srgbClr val="575655"/>
              </a:buClr>
              <a:buSzPts val="1400"/>
            </a:pPr>
            <a:r>
              <a:rPr lang="en-US" sz="1400">
                <a:solidFill>
                  <a:srgbClr val="575655"/>
                </a:solidFill>
              </a:rPr>
              <a:t>Similar behavior as in Urban deployment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0B8AE36A-CAC7-7324-2B05-E704BF929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729" y="89010"/>
            <a:ext cx="881711" cy="881711"/>
          </a:xfrm>
          <a:prstGeom prst="rect">
            <a:avLst/>
          </a:prstGeom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1F9A2B0-736A-278D-308B-E64030A82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006" y="87421"/>
            <a:ext cx="927653" cy="927653"/>
          </a:xfrm>
          <a:prstGeom prst="rect">
            <a:avLst/>
          </a:prstGeom>
        </p:spPr>
      </p:pic>
      <p:pic>
        <p:nvPicPr>
          <p:cNvPr id="5" name="Picture 4" descr="A graph of data on a white background&#10;&#10;Description automatically generated">
            <a:extLst>
              <a:ext uri="{FF2B5EF4-FFF2-40B4-BE49-F238E27FC236}">
                <a16:creationId xmlns:a16="http://schemas.microsoft.com/office/drawing/2014/main" id="{1C9BF4C8-0D11-7458-6D79-75922146D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110" y="1097306"/>
            <a:ext cx="7058025" cy="2809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8DFA40-C674-4DC5-7E38-CBD3432DBC89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32A304-28CD-7D8D-849E-7CE3E50AEEEC}"/>
              </a:ext>
            </a:extLst>
          </p:cNvPr>
          <p:cNvSpPr/>
          <p:nvPr/>
        </p:nvSpPr>
        <p:spPr>
          <a:xfrm>
            <a:off x="5455176" y="2948336"/>
            <a:ext cx="850445" cy="5646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7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>
            <a:spLocks noGrp="1"/>
          </p:cNvSpPr>
          <p:nvPr>
            <p:ph type="body" idx="1"/>
          </p:nvPr>
        </p:nvSpPr>
        <p:spPr>
          <a:xfrm>
            <a:off x="1144800" y="1166401"/>
            <a:ext cx="6965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indent="-228600">
              <a:spcBef>
                <a:spcPts val="0"/>
              </a:spcBef>
              <a:buClr>
                <a:srgbClr val="575655"/>
              </a:buClr>
            </a:pPr>
            <a:r>
              <a:rPr lang="en-US" sz="1800" dirty="0">
                <a:solidFill>
                  <a:srgbClr val="575655"/>
                </a:solidFill>
              </a:rPr>
              <a:t> Kolmogorov-</a:t>
            </a:r>
            <a:r>
              <a:rPr lang="en-US" sz="1800" dirty="0" err="1">
                <a:solidFill>
                  <a:srgbClr val="575655"/>
                </a:solidFill>
              </a:rPr>
              <a:t>Smirinov</a:t>
            </a:r>
            <a:r>
              <a:rPr lang="en-US" sz="1800" dirty="0">
                <a:solidFill>
                  <a:srgbClr val="575655"/>
                </a:solidFill>
              </a:rPr>
              <a:t> test attests the closeness of the curves</a:t>
            </a:r>
          </a:p>
          <a:p>
            <a:pPr marL="285750" indent="-285750">
              <a:spcBef>
                <a:spcPts val="0"/>
              </a:spcBef>
              <a:buClr>
                <a:srgbClr val="575655"/>
              </a:buClr>
            </a:pPr>
            <a:r>
              <a:rPr lang="en-US" sz="1800" dirty="0">
                <a:solidFill>
                  <a:srgbClr val="575655"/>
                </a:solidFill>
              </a:rPr>
              <a:t>Similar performance trend as in CDF</a:t>
            </a:r>
          </a:p>
          <a:p>
            <a:pPr marL="285750" indent="-285750">
              <a:spcBef>
                <a:spcPts val="0"/>
              </a:spcBef>
              <a:buClr>
                <a:srgbClr val="575655"/>
              </a:buClr>
            </a:pPr>
            <a:endParaRPr lang="en-US" sz="1800">
              <a:solidFill>
                <a:srgbClr val="575655"/>
              </a:solidFill>
            </a:endParaRPr>
          </a:p>
        </p:txBody>
      </p:sp>
      <p:sp>
        <p:nvSpPr>
          <p:cNvPr id="299" name="Google Shape;299;p41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Franklin Gothic"/>
                <a:cs typeface="Franklin Gothic"/>
                <a:sym typeface="Franklin Gothic"/>
              </a:rPr>
              <a:t>Results – KS Test</a:t>
            </a:r>
            <a:endParaRPr lang="en-US"/>
          </a:p>
        </p:txBody>
      </p:sp>
      <p:pic>
        <p:nvPicPr>
          <p:cNvPr id="300" name="Google Shape;300;p41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1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84682-A12E-0849-BB5D-6BBF73758CE1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40B8B-C176-3BB3-392F-C37116B835CD}"/>
              </a:ext>
            </a:extLst>
          </p:cNvPr>
          <p:cNvSpPr txBox="1"/>
          <p:nvPr/>
        </p:nvSpPr>
        <p:spPr>
          <a:xfrm>
            <a:off x="1144800" y="3568721"/>
            <a:ext cx="66736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0"/>
              </a:spcBef>
              <a:buClr>
                <a:srgbClr val="575655"/>
              </a:buClr>
            </a:pPr>
            <a:r>
              <a:rPr lang="en-US" sz="1800" i="1">
                <a:solidFill>
                  <a:srgbClr val="00B0F0"/>
                </a:solidFill>
              </a:rPr>
              <a:t>Average discrepancy between Simu5G and 3GPP is below 2 dB</a:t>
            </a:r>
          </a:p>
          <a:p>
            <a:pPr marL="742950" lvl="1" indent="-285750">
              <a:spcBef>
                <a:spcPts val="0"/>
              </a:spcBef>
              <a:buClr>
                <a:srgbClr val="575655"/>
              </a:buClr>
            </a:pPr>
            <a:r>
              <a:rPr lang="en-US" sz="1800" b="1">
                <a:solidFill>
                  <a:srgbClr val="575655"/>
                </a:solidFill>
              </a:rPr>
              <a:t>Within the acceptable range defined by 3GPP</a:t>
            </a:r>
          </a:p>
          <a:p>
            <a:endParaRPr lang="en-US"/>
          </a:p>
        </p:txBody>
      </p:sp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B55AEF6D-2A91-79D2-C085-A10EDAD09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84" y="1922452"/>
            <a:ext cx="7877431" cy="14067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>
            <a:spLocks noGrp="1"/>
          </p:cNvSpPr>
          <p:nvPr>
            <p:ph type="body" idx="1"/>
          </p:nvPr>
        </p:nvSpPr>
        <p:spPr>
          <a:xfrm>
            <a:off x="1144800" y="1166400"/>
            <a:ext cx="6965700" cy="3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r>
              <a:rPr lang="en-US" sz="1800">
                <a:solidFill>
                  <a:srgbClr val="575655"/>
                </a:solidFill>
              </a:rPr>
              <a:t>Different deployment scenarios require different parameters</a:t>
            </a:r>
            <a:endParaRPr sz="1800">
              <a:solidFill>
                <a:srgbClr val="575655"/>
              </a:solidFill>
            </a:endParaRP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r>
              <a:rPr lang="en-US" sz="1600">
                <a:solidFill>
                  <a:srgbClr val="575655"/>
                </a:solidFill>
              </a:rPr>
              <a:t>urban, rural, indoor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endParaRPr lang="en-US" sz="1800">
              <a:solidFill>
                <a:srgbClr val="575655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r>
              <a:rPr lang="en-US" sz="1800">
                <a:solidFill>
                  <a:srgbClr val="575655"/>
                </a:solidFill>
              </a:rPr>
              <a:t>Requires in-depth knowledge on 5G architectures and protocols</a:t>
            </a:r>
            <a:endParaRPr sz="1800">
              <a:solidFill>
                <a:srgbClr val="575655"/>
              </a:solidFill>
            </a:endParaRPr>
          </a:p>
          <a:p>
            <a:pPr marL="685800" lvl="1" indent="-228600">
              <a:spcBef>
                <a:spcPts val="0"/>
              </a:spcBef>
              <a:buClr>
                <a:srgbClr val="575655"/>
              </a:buClr>
            </a:pPr>
            <a:r>
              <a:rPr lang="en-US" sz="1600">
                <a:solidFill>
                  <a:srgbClr val="575655"/>
                </a:solidFill>
              </a:rPr>
              <a:t>can be time consuming and error prone </a:t>
            </a:r>
            <a:endParaRPr lang="en-US" sz="1800">
              <a:solidFill>
                <a:srgbClr val="575655"/>
              </a:solidFill>
            </a:endParaRPr>
          </a:p>
          <a:p>
            <a:pPr marL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7565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4A86E8"/>
              </a:buClr>
            </a:pPr>
            <a:r>
              <a:rPr lang="en-US" sz="1800" i="1">
                <a:solidFill>
                  <a:srgbClr val="4A86E8"/>
                </a:solidFill>
              </a:rPr>
              <a:t>Can we automate the simulator configuration process? </a:t>
            </a:r>
            <a:endParaRPr lang="en-CA" sz="1800" i="1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75655"/>
              </a:solidFill>
            </a:endParaRPr>
          </a:p>
        </p:txBody>
      </p:sp>
      <p:sp>
        <p:nvSpPr>
          <p:cNvPr id="299" name="Google Shape;299;p41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ranklin Gothic"/>
              <a:buNone/>
            </a:pPr>
            <a:r>
              <a:rPr lang="en-US" sz="30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Automating the Simu5G Configuration</a:t>
            </a:r>
            <a:endParaRPr sz="3000" b="0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00" name="Google Shape;300;p41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1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84682-A12E-0849-BB5D-6BBF73758CE1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</p:spTree>
    <p:extLst>
      <p:ext uri="{BB962C8B-B14F-4D97-AF65-F5344CB8AC3E}">
        <p14:creationId xmlns:p14="http://schemas.microsoft.com/office/powerpoint/2010/main" val="134105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ranklin Gothic"/>
              <a:buNone/>
            </a:pPr>
            <a:r>
              <a:rPr lang="en-US" sz="30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Automation Tool </a:t>
            </a:r>
            <a:endParaRPr sz="3000" b="0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8" name="Google Shape;308;p42"/>
          <p:cNvSpPr txBox="1">
            <a:spLocks noGrp="1"/>
          </p:cNvSpPr>
          <p:nvPr>
            <p:ph type="body" idx="1"/>
          </p:nvPr>
        </p:nvSpPr>
        <p:spPr>
          <a:xfrm>
            <a:off x="670750" y="1180850"/>
            <a:ext cx="4197300" cy="3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228600" lvl="0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r>
              <a:rPr lang="en-US" sz="1600" dirty="0">
                <a:solidFill>
                  <a:srgbClr val="575655"/>
                </a:solidFill>
              </a:rPr>
              <a:t>We need two types of configurations in Simu5G</a:t>
            </a:r>
            <a:endParaRPr sz="1600" dirty="0">
              <a:solidFill>
                <a:srgbClr val="575655"/>
              </a:solidFill>
            </a:endParaRPr>
          </a:p>
          <a:p>
            <a:pPr marL="685800" lvl="1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r>
              <a:rPr lang="en-US" sz="1400" dirty="0">
                <a:solidFill>
                  <a:srgbClr val="00B0F0"/>
                </a:solidFill>
              </a:rPr>
              <a:t>Initialization</a:t>
            </a:r>
            <a:endParaRPr sz="1400" dirty="0">
              <a:solidFill>
                <a:srgbClr val="00B0F0"/>
              </a:solidFill>
            </a:endParaRPr>
          </a:p>
          <a:p>
            <a:pPr marL="1143000" lvl="2" indent="-2032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400"/>
              <a:buChar char="•"/>
            </a:pPr>
            <a:r>
              <a:rPr lang="en-US" sz="1400" dirty="0">
                <a:solidFill>
                  <a:srgbClr val="575655"/>
                </a:solidFill>
              </a:rPr>
              <a:t>Initial parameters (e.g., transmission power, frequency)</a:t>
            </a:r>
            <a:endParaRPr sz="1400" dirty="0">
              <a:solidFill>
                <a:srgbClr val="575655"/>
              </a:solidFill>
            </a:endParaRPr>
          </a:p>
          <a:p>
            <a:pPr marL="685800" lvl="1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r>
              <a:rPr lang="en-US" sz="1400" dirty="0">
                <a:solidFill>
                  <a:srgbClr val="00B0F0"/>
                </a:solidFill>
              </a:rPr>
              <a:t>Network description (NED)</a:t>
            </a:r>
            <a:endParaRPr sz="1400" dirty="0">
              <a:solidFill>
                <a:srgbClr val="00B0F0"/>
              </a:solidFill>
            </a:endParaRPr>
          </a:p>
          <a:p>
            <a:pPr marL="1143000" lvl="2" indent="-2032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400"/>
              <a:buChar char="•"/>
            </a:pPr>
            <a:r>
              <a:rPr lang="en-US" sz="1400" dirty="0">
                <a:solidFill>
                  <a:srgbClr val="575655"/>
                </a:solidFill>
              </a:rPr>
              <a:t>Topological configurations (e.g., number of devices)</a:t>
            </a:r>
            <a:endParaRPr sz="1800" dirty="0">
              <a:solidFill>
                <a:srgbClr val="575655"/>
              </a:solidFill>
            </a:endParaRPr>
          </a:p>
          <a:p>
            <a:pPr marL="228600" lvl="0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endParaRPr lang="en-US" sz="1600" dirty="0">
              <a:solidFill>
                <a:srgbClr val="575655"/>
              </a:solidFill>
            </a:endParaRPr>
          </a:p>
          <a:p>
            <a:pPr marL="228600" lvl="0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r>
              <a:rPr lang="en-US" sz="1600" dirty="0">
                <a:solidFill>
                  <a:srgbClr val="575655"/>
                </a:solidFill>
              </a:rPr>
              <a:t>User define high-level configuration information using a YAML file</a:t>
            </a:r>
            <a:endParaRPr sz="1600" dirty="0">
              <a:solidFill>
                <a:srgbClr val="575655"/>
              </a:solidFill>
            </a:endParaRPr>
          </a:p>
          <a:p>
            <a:pPr marL="685800" lvl="1" indent="-2032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400"/>
              <a:buChar char="•"/>
            </a:pPr>
            <a:r>
              <a:rPr lang="en-US" sz="1400" dirty="0">
                <a:solidFill>
                  <a:srgbClr val="575655"/>
                </a:solidFill>
              </a:rPr>
              <a:t>Deployment scenarios, number of devices and their locations, KPIs to be collected, etc.</a:t>
            </a:r>
            <a:endParaRPr sz="1400" dirty="0">
              <a:solidFill>
                <a:srgbClr val="575655"/>
              </a:solidFill>
            </a:endParaRPr>
          </a:p>
          <a:p>
            <a:pPr marL="228600" lvl="0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endParaRPr lang="en-US" sz="1600" dirty="0">
              <a:solidFill>
                <a:srgbClr val="575655"/>
              </a:solidFill>
            </a:endParaRPr>
          </a:p>
          <a:p>
            <a:pPr marL="228600" lvl="0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r>
              <a:rPr lang="en-US" sz="1600" dirty="0">
                <a:solidFill>
                  <a:srgbClr val="575655"/>
                </a:solidFill>
              </a:rPr>
              <a:t>The tool follows 3GPP standards to configure the calibrated Simu5G </a:t>
            </a:r>
            <a:endParaRPr sz="1600" dirty="0">
              <a:solidFill>
                <a:srgbClr val="575655"/>
              </a:solidFill>
            </a:endParaRPr>
          </a:p>
        </p:txBody>
      </p:sp>
      <p:pic>
        <p:nvPicPr>
          <p:cNvPr id="309" name="Google Shape;309;p42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2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11" name="Google Shape;311;p42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pic>
        <p:nvPicPr>
          <p:cNvPr id="312" name="Google Shape;31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0132" y="1832129"/>
            <a:ext cx="3859512" cy="20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41AB71-6098-800B-D69D-0F74E00EB67C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000" dirty="0">
                <a:solidFill>
                  <a:srgbClr val="000000"/>
                </a:solidFill>
                <a:sym typeface="Franklin Gothic"/>
              </a:rPr>
              <a:t>Outline</a:t>
            </a:r>
            <a:endParaRPr lang="en-US" dirty="0"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963825" y="1166400"/>
            <a:ext cx="6424114" cy="313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60045">
              <a:spcBef>
                <a:spcPts val="0"/>
              </a:spcBef>
              <a:buClr>
                <a:srgbClr val="575655"/>
              </a:buClr>
              <a:buSzPct val="100000"/>
              <a:buAutoNum type="arabicPeriod"/>
            </a:pPr>
            <a:r>
              <a:rPr lang="en-US" sz="1800" dirty="0">
                <a:solidFill>
                  <a:srgbClr val="575655"/>
                </a:solidFill>
              </a:rPr>
              <a:t>5G Context</a:t>
            </a:r>
            <a:endParaRPr lang="en-US" sz="2200" dirty="0">
              <a:solidFill>
                <a:srgbClr val="000000"/>
              </a:solidFill>
            </a:endParaRPr>
          </a:p>
          <a:p>
            <a:pPr marL="360045">
              <a:spcBef>
                <a:spcPts val="0"/>
              </a:spcBef>
              <a:buClr>
                <a:srgbClr val="575655"/>
              </a:buClr>
              <a:buSzPct val="100000"/>
              <a:buAutoNum type="arabicPeriod"/>
            </a:pPr>
            <a:endParaRPr lang="en-US" sz="1800" dirty="0">
              <a:solidFill>
                <a:srgbClr val="575655"/>
              </a:solidFill>
            </a:endParaRPr>
          </a:p>
          <a:p>
            <a:pPr marL="360045">
              <a:spcBef>
                <a:spcPts val="0"/>
              </a:spcBef>
              <a:buClr>
                <a:srgbClr val="575655"/>
              </a:buClr>
              <a:buSzPct val="100000"/>
              <a:buAutoNum type="arabicPeriod"/>
            </a:pPr>
            <a:r>
              <a:rPr lang="en-US" sz="1800" dirty="0">
                <a:solidFill>
                  <a:srgbClr val="575655"/>
                </a:solidFill>
              </a:rPr>
              <a:t>Motivation and Research Goals</a:t>
            </a:r>
            <a:endParaRPr lang="en-US" dirty="0"/>
          </a:p>
          <a:p>
            <a:pPr marL="360045">
              <a:spcBef>
                <a:spcPts val="0"/>
              </a:spcBef>
              <a:buClr>
                <a:srgbClr val="575655"/>
              </a:buClr>
              <a:buSzPct val="100000"/>
              <a:buAutoNum type="arabicPeriod"/>
            </a:pPr>
            <a:endParaRPr lang="en-US" sz="1800" dirty="0">
              <a:solidFill>
                <a:srgbClr val="575655"/>
              </a:solidFill>
            </a:endParaRPr>
          </a:p>
          <a:p>
            <a:pPr marL="360045">
              <a:spcBef>
                <a:spcPts val="0"/>
              </a:spcBef>
              <a:buClr>
                <a:srgbClr val="575655"/>
              </a:buClr>
              <a:buSzPct val="100000"/>
              <a:buAutoNum type="arabicPeriod"/>
            </a:pPr>
            <a:r>
              <a:rPr lang="en-US" sz="1800" dirty="0">
                <a:solidFill>
                  <a:srgbClr val="575655"/>
                </a:solidFill>
              </a:rPr>
              <a:t>Calibration Methodology and Results</a:t>
            </a:r>
          </a:p>
          <a:p>
            <a:pPr marL="360045">
              <a:spcBef>
                <a:spcPts val="0"/>
              </a:spcBef>
              <a:buClr>
                <a:srgbClr val="575655"/>
              </a:buClr>
              <a:buSzPct val="100000"/>
              <a:buAutoNum type="arabicPeriod"/>
            </a:pPr>
            <a:endParaRPr lang="en-US" sz="1800" dirty="0">
              <a:solidFill>
                <a:srgbClr val="575655"/>
              </a:solidFill>
            </a:endParaRPr>
          </a:p>
          <a:p>
            <a:pPr marL="360045">
              <a:spcBef>
                <a:spcPts val="0"/>
              </a:spcBef>
              <a:buClr>
                <a:srgbClr val="575655"/>
              </a:buClr>
              <a:buSzPct val="100000"/>
              <a:buAutoNum type="arabicPeriod"/>
            </a:pPr>
            <a:r>
              <a:rPr lang="en-US" sz="1800" dirty="0">
                <a:solidFill>
                  <a:srgbClr val="575655"/>
                </a:solidFill>
              </a:rPr>
              <a:t>Automation Tool</a:t>
            </a:r>
            <a:endParaRPr lang="en-US" dirty="0"/>
          </a:p>
          <a:p>
            <a:pPr marL="360045">
              <a:spcBef>
                <a:spcPts val="0"/>
              </a:spcBef>
              <a:buClr>
                <a:srgbClr val="575655"/>
              </a:buClr>
              <a:buSzPct val="100000"/>
              <a:buAutoNum type="arabicPeriod"/>
            </a:pPr>
            <a:endParaRPr lang="en-US" sz="1800" dirty="0">
              <a:solidFill>
                <a:srgbClr val="575655"/>
              </a:solidFill>
            </a:endParaRPr>
          </a:p>
          <a:p>
            <a:pPr marL="360045">
              <a:spcBef>
                <a:spcPts val="0"/>
              </a:spcBef>
              <a:buClr>
                <a:srgbClr val="575655"/>
              </a:buClr>
              <a:buSzPct val="100000"/>
              <a:buAutoNum type="arabicPeriod"/>
            </a:pPr>
            <a:r>
              <a:rPr lang="en-US" sz="1800" dirty="0">
                <a:solidFill>
                  <a:srgbClr val="575655"/>
                </a:solidFill>
              </a:rPr>
              <a:t>Demo</a:t>
            </a:r>
          </a:p>
          <a:p>
            <a:pPr marL="360045">
              <a:spcBef>
                <a:spcPts val="0"/>
              </a:spcBef>
              <a:buClr>
                <a:srgbClr val="575655"/>
              </a:buClr>
              <a:buSzPct val="100000"/>
              <a:buAutoNum type="arabicPeriod"/>
            </a:pPr>
            <a:endParaRPr lang="en-US" sz="1800" dirty="0">
              <a:solidFill>
                <a:srgbClr val="575655"/>
              </a:solidFill>
            </a:endParaRPr>
          </a:p>
          <a:p>
            <a:pPr marL="360045">
              <a:spcBef>
                <a:spcPts val="0"/>
              </a:spcBef>
              <a:buClr>
                <a:srgbClr val="575655"/>
              </a:buClr>
              <a:buSzPct val="100000"/>
              <a:buAutoNum type="arabicPeriod"/>
            </a:pPr>
            <a:r>
              <a:rPr lang="en-US" sz="1800" dirty="0">
                <a:solidFill>
                  <a:srgbClr val="575655"/>
                </a:solidFill>
              </a:rPr>
              <a:t>Conclusions </a:t>
            </a:r>
          </a:p>
          <a:p>
            <a:pPr marL="817245" lvl="1">
              <a:spcBef>
                <a:spcPts val="0"/>
              </a:spcBef>
              <a:buClr>
                <a:srgbClr val="575655"/>
              </a:buClr>
              <a:buSzPct val="100000"/>
              <a:buFont typeface="Courier New"/>
              <a:buChar char="o"/>
            </a:pP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89" name="Google Shape;189;p30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F5EF4-4137-93C6-E750-3A745163C4C6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</p:spTree>
    <p:extLst>
      <p:ext uri="{BB962C8B-B14F-4D97-AF65-F5344CB8AC3E}">
        <p14:creationId xmlns:p14="http://schemas.microsoft.com/office/powerpoint/2010/main" val="3227739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ranklin Gothic"/>
              <a:buNone/>
            </a:pPr>
            <a:r>
              <a:rPr lang="en-US" sz="3000" dirty="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Results - Automation</a:t>
            </a:r>
            <a:endParaRPr sz="3000" b="0" strike="noStrik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18" name="Google Shape;318;p43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3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20" name="Google Shape;320;p43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pic>
        <p:nvPicPr>
          <p:cNvPr id="321" name="Google Shape;32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6125" y="1100925"/>
            <a:ext cx="5231774" cy="282457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3"/>
          <p:cNvSpPr txBox="1"/>
          <p:nvPr/>
        </p:nvSpPr>
        <p:spPr>
          <a:xfrm>
            <a:off x="2673913" y="4000625"/>
            <a:ext cx="379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4A86E8"/>
                </a:solidFill>
              </a:rPr>
              <a:t>1000 lines of code without using the proposed tool vs. ~100 lines with it</a:t>
            </a:r>
            <a:endParaRPr sz="2800" i="1">
              <a:solidFill>
                <a:srgbClr val="4A86E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91F84-77E5-8276-6EAA-1F3AF4A59798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6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000">
                <a:solidFill>
                  <a:srgbClr val="000000"/>
                </a:solidFill>
                <a:latin typeface="Franklin Gothic"/>
                <a:cs typeface="Franklin Gothic"/>
                <a:sym typeface="Franklin Gothic"/>
              </a:rPr>
              <a:t>Demo</a:t>
            </a:r>
            <a:endParaRPr lang="en-US"/>
          </a:p>
        </p:txBody>
      </p:sp>
      <p:pic>
        <p:nvPicPr>
          <p:cNvPr id="442" name="Google Shape;442;p56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6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44" name="Google Shape;444;p56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ED176-BA90-4D2A-4ED9-9668D8273C85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  <p:pic>
        <p:nvPicPr>
          <p:cNvPr id="3" name="netsoft-demo">
            <a:hlinkClick r:id="" action="ppaction://media"/>
            <a:extLst>
              <a:ext uri="{FF2B5EF4-FFF2-40B4-BE49-F238E27FC236}">
                <a16:creationId xmlns:a16="http://schemas.microsoft.com/office/drawing/2014/main" id="{4A81B850-675E-909E-1FDE-9F1A29428C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3755" y="738867"/>
            <a:ext cx="6893380" cy="3883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8"/>
          <p:cNvSpPr txBox="1">
            <a:spLocks noGrp="1"/>
          </p:cNvSpPr>
          <p:nvPr>
            <p:ph type="body" idx="1"/>
          </p:nvPr>
        </p:nvSpPr>
        <p:spPr>
          <a:xfrm>
            <a:off x="422275" y="1166400"/>
            <a:ext cx="8397300" cy="3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75655"/>
                </a:solidFill>
              </a:rPr>
              <a:t>[1] M. Chen, K. Zhu, R. Wang, and D. </a:t>
            </a:r>
            <a:r>
              <a:rPr lang="en-US" sz="1400" err="1">
                <a:solidFill>
                  <a:srgbClr val="575655"/>
                </a:solidFill>
              </a:rPr>
              <a:t>Niyato</a:t>
            </a:r>
            <a:r>
              <a:rPr lang="en-US" sz="1400">
                <a:solidFill>
                  <a:srgbClr val="575655"/>
                </a:solidFill>
              </a:rPr>
              <a:t>, “Active learning-based fault diagnosis in self-organizing cellular networks,” IEEE Communications Letters, vol. 24, no. 8, pp. 1734–1737, 2020.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solidFill>
                  <a:srgbClr val="575655"/>
                </a:solidFill>
              </a:rPr>
              <a:t>[2] </a:t>
            </a:r>
            <a:r>
              <a:rPr lang="en-US" sz="1400" err="1">
                <a:solidFill>
                  <a:srgbClr val="575655"/>
                </a:solidFill>
              </a:rPr>
              <a:t>Koutlia</a:t>
            </a:r>
            <a:r>
              <a:rPr lang="en-US" sz="1400">
                <a:solidFill>
                  <a:srgbClr val="575655"/>
                </a:solidFill>
              </a:rPr>
              <a:t>, Katerina, et al. "Calibration of the 5G-LENA system level simulator in 3GPP reference scenarios." Simulation Modelling Practice and Theory 119 (2022): 102580.</a:t>
            </a:r>
            <a:endParaRPr sz="1400">
              <a:solidFill>
                <a:srgbClr val="57565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>
                <a:solidFill>
                  <a:srgbClr val="575655"/>
                </a:solidFill>
              </a:rPr>
              <a:t>[3] Jao, Chin-Kuo, et al. "</a:t>
            </a:r>
            <a:r>
              <a:rPr lang="en-US" sz="1400" err="1">
                <a:solidFill>
                  <a:srgbClr val="575655"/>
                </a:solidFill>
              </a:rPr>
              <a:t>WiSE</a:t>
            </a:r>
            <a:r>
              <a:rPr lang="en-US" sz="1400">
                <a:solidFill>
                  <a:srgbClr val="575655"/>
                </a:solidFill>
              </a:rPr>
              <a:t>: a system-level simulator for 5G mobile networks." IEEE Wireless Communications 25.2 (2018): 4-7.</a:t>
            </a:r>
            <a:endParaRPr sz="1400">
              <a:solidFill>
                <a:srgbClr val="57565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78571"/>
              <a:buNone/>
            </a:pPr>
            <a:r>
              <a:rPr lang="en-US" sz="1400">
                <a:solidFill>
                  <a:srgbClr val="575655"/>
                </a:solidFill>
              </a:rPr>
              <a:t>[4]  Nardini, Giovanni, et al. "Simu5G–An </a:t>
            </a:r>
            <a:r>
              <a:rPr lang="en-US" sz="1400" err="1">
                <a:solidFill>
                  <a:srgbClr val="575655"/>
                </a:solidFill>
              </a:rPr>
              <a:t>OMNeT</a:t>
            </a:r>
            <a:r>
              <a:rPr lang="en-US" sz="1400">
                <a:solidFill>
                  <a:srgbClr val="575655"/>
                </a:solidFill>
              </a:rPr>
              <a:t>++ library for end-to-end performance evaluation of 5G networks." IEEE Access 8 (2020): 181176-181191.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575655"/>
                </a:solidFill>
              </a:rPr>
              <a:t>[5] www.tetcos.com, “</a:t>
            </a:r>
            <a:r>
              <a:rPr lang="en-US" sz="1400" err="1">
                <a:solidFill>
                  <a:srgbClr val="575655"/>
                </a:solidFill>
              </a:rPr>
              <a:t>Netsim</a:t>
            </a:r>
            <a:r>
              <a:rPr lang="en-US" sz="1400">
                <a:solidFill>
                  <a:srgbClr val="575655"/>
                </a:solidFill>
              </a:rPr>
              <a:t> official developer,” https://www.tetcos.com/, 2018, [Online; accessed 25-March-2024].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75655"/>
                </a:solidFill>
              </a:rPr>
              <a:t>[6] ITU-R, “Submission, evaluation process and consensus building for </a:t>
            </a:r>
            <a:r>
              <a:rPr lang="en-US" sz="1400" err="1">
                <a:solidFill>
                  <a:srgbClr val="575655"/>
                </a:solidFill>
              </a:rPr>
              <a:t>imt</a:t>
            </a:r>
            <a:r>
              <a:rPr lang="en-US" sz="1400">
                <a:solidFill>
                  <a:srgbClr val="575655"/>
                </a:solidFill>
              </a:rPr>
              <a:t>-</a:t>
            </a:r>
            <a:endParaRPr sz="1400">
              <a:solidFill>
                <a:srgbClr val="57565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575655"/>
                </a:solidFill>
              </a:rPr>
              <a:t>2020,” ITU-R IMT-2020/2-E, 2019.</a:t>
            </a:r>
            <a:endParaRPr lang="en-US">
              <a:solidFill>
                <a:srgbClr val="000000"/>
              </a:solidFill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75655"/>
                </a:solidFill>
              </a:rPr>
              <a:t>[7] L. Rao et al., “5G beamforming techniques for the coverage of intended directions in modern wireless communication: in-depth review,” IJMWT, vol. 13, no. 10, 2021</a:t>
            </a:r>
            <a:endParaRPr lang="en-US"/>
          </a:p>
        </p:txBody>
      </p:sp>
      <p:sp>
        <p:nvSpPr>
          <p:cNvPr id="462" name="Google Shape;462;p58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ranklin Gothic"/>
              <a:buNone/>
            </a:pPr>
            <a:r>
              <a:rPr lang="en-US" sz="30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References</a:t>
            </a:r>
            <a:endParaRPr sz="3000" b="0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63" name="Google Shape;463;p58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58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465" name="Google Shape;465;p58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B51ADE-45C7-DE71-B2E3-40B3B54A2907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7"/>
          <p:cNvSpPr txBox="1">
            <a:spLocks noGrp="1"/>
          </p:cNvSpPr>
          <p:nvPr>
            <p:ph type="title"/>
          </p:nvPr>
        </p:nvSpPr>
        <p:spPr>
          <a:xfrm>
            <a:off x="1379940" y="274085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ranklin Gothic"/>
              <a:buNone/>
            </a:pPr>
            <a:r>
              <a:rPr lang="en-US" sz="30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Acknowledgment</a:t>
            </a:r>
            <a:endParaRPr sz="3000" b="0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451" name="Google Shape;451;p57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7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453" name="Google Shape;453;p57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pic>
        <p:nvPicPr>
          <p:cNvPr id="2" name="Picture 1" descr="A logo of a company&#10;&#10;Description automatically generated">
            <a:extLst>
              <a:ext uri="{FF2B5EF4-FFF2-40B4-BE49-F238E27FC236}">
                <a16:creationId xmlns:a16="http://schemas.microsoft.com/office/drawing/2014/main" id="{069EC456-B467-0042-A7F1-E1CDCA7C5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812" y="1927188"/>
            <a:ext cx="2064565" cy="1289123"/>
          </a:xfrm>
          <a:prstGeom prst="rect">
            <a:avLst/>
          </a:prstGeom>
        </p:spPr>
      </p:pic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073E4D01-6D4F-B843-EDE2-B7D913119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49" y="1927188"/>
            <a:ext cx="2099301" cy="1261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0D066E-5F30-9EE6-11F7-F0CD491A877C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  <p:pic>
        <p:nvPicPr>
          <p:cNvPr id="7" name="Picture 6" descr="A yellow and white logo&#10;&#10;Description automatically generated">
            <a:extLst>
              <a:ext uri="{FF2B5EF4-FFF2-40B4-BE49-F238E27FC236}">
                <a16:creationId xmlns:a16="http://schemas.microsoft.com/office/drawing/2014/main" id="{F0F56434-7542-8014-0E61-F39D3471B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275" y="1902688"/>
            <a:ext cx="1207450" cy="12174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6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000">
                <a:solidFill>
                  <a:srgbClr val="000000"/>
                </a:solidFill>
                <a:latin typeface="Franklin Gothic"/>
                <a:cs typeface="Franklin Gothic"/>
                <a:sym typeface="Franklin Gothic"/>
              </a:rPr>
              <a:t>Concluding Remarks </a:t>
            </a:r>
            <a:endParaRPr lang="en-US"/>
          </a:p>
        </p:txBody>
      </p:sp>
      <p:sp>
        <p:nvSpPr>
          <p:cNvPr id="441" name="Google Shape;441;p56"/>
          <p:cNvSpPr txBox="1">
            <a:spLocks noGrp="1"/>
          </p:cNvSpPr>
          <p:nvPr>
            <p:ph type="body" idx="1"/>
          </p:nvPr>
        </p:nvSpPr>
        <p:spPr>
          <a:xfrm>
            <a:off x="1144800" y="1166400"/>
            <a:ext cx="6965700" cy="174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indent="-241300">
              <a:spcBef>
                <a:spcPts val="0"/>
              </a:spcBef>
              <a:buClr>
                <a:srgbClr val="575655"/>
              </a:buClr>
              <a:buSzPts val="2000"/>
            </a:pPr>
            <a:r>
              <a:rPr lang="en-US" sz="1800" b="1">
                <a:solidFill>
                  <a:srgbClr val="575655"/>
                </a:solidFill>
              </a:rPr>
              <a:t>Calibrated Simu5G following 3GPP guidelines</a:t>
            </a:r>
          </a:p>
          <a:p>
            <a:pPr marL="685800" lvl="1" indent="-285750">
              <a:spcBef>
                <a:spcPts val="0"/>
              </a:spcBef>
              <a:buClr>
                <a:srgbClr val="575655"/>
              </a:buClr>
              <a:buSzPts val="2000"/>
            </a:pPr>
            <a:r>
              <a:rPr lang="en-US" sz="1400">
                <a:solidFill>
                  <a:srgbClr val="575655"/>
                </a:solidFill>
              </a:rPr>
              <a:t>To generate trustworthy and accurate data in Urban and Rural deployments </a:t>
            </a:r>
          </a:p>
          <a:p>
            <a:pPr marL="0" indent="0">
              <a:spcBef>
                <a:spcPts val="0"/>
              </a:spcBef>
              <a:buClr>
                <a:srgbClr val="575655"/>
              </a:buClr>
              <a:buSzPts val="2000"/>
              <a:buNone/>
            </a:pPr>
            <a:endParaRPr lang="en-US" sz="1800" b="1">
              <a:solidFill>
                <a:srgbClr val="575655"/>
              </a:solidFill>
            </a:endParaRPr>
          </a:p>
          <a:p>
            <a:pPr marL="228600" indent="-241300">
              <a:spcBef>
                <a:spcPts val="0"/>
              </a:spcBef>
              <a:buClr>
                <a:srgbClr val="575655"/>
              </a:buClr>
              <a:buSzPts val="2000"/>
            </a:pPr>
            <a:r>
              <a:rPr lang="en-US" sz="1800" b="1">
                <a:solidFill>
                  <a:srgbClr val="575655"/>
                </a:solidFill>
              </a:rPr>
              <a:t>Introduced an API for automated configuration of Simu5G</a:t>
            </a:r>
          </a:p>
          <a:p>
            <a:pPr marL="685800" lvl="1" indent="-285750">
              <a:spcBef>
                <a:spcPts val="0"/>
              </a:spcBef>
              <a:buClr>
                <a:srgbClr val="575655"/>
              </a:buClr>
              <a:buSzPts val="2000"/>
            </a:pPr>
            <a:r>
              <a:rPr lang="en-US" sz="1400">
                <a:solidFill>
                  <a:srgbClr val="575655"/>
                </a:solidFill>
              </a:rPr>
              <a:t>Automatic generation of the necessary configuration files based on simpler parameters defined by the user</a:t>
            </a:r>
            <a:endParaRPr lang="en-US" sz="1800" b="1">
              <a:solidFill>
                <a:srgbClr val="575655"/>
              </a:solidFill>
            </a:endParaRPr>
          </a:p>
          <a:p>
            <a:pPr marL="0" indent="0">
              <a:spcBef>
                <a:spcPts val="0"/>
              </a:spcBef>
              <a:buClr>
                <a:srgbClr val="575655"/>
              </a:buClr>
              <a:buSzPts val="2000"/>
              <a:buNone/>
            </a:pPr>
            <a:endParaRPr lang="en-US" sz="1800" b="1">
              <a:solidFill>
                <a:srgbClr val="575655"/>
              </a:solidFill>
            </a:endParaRPr>
          </a:p>
          <a:p>
            <a:pPr marL="685800" lvl="1" indent="-241300">
              <a:spcBef>
                <a:spcPts val="0"/>
              </a:spcBef>
              <a:buClr>
                <a:srgbClr val="575655"/>
              </a:buClr>
              <a:buSzPts val="2000"/>
            </a:pPr>
            <a:endParaRPr lang="en-US" sz="1400">
              <a:solidFill>
                <a:srgbClr val="575655"/>
              </a:solidFill>
            </a:endParaRPr>
          </a:p>
          <a:p>
            <a:pPr marL="685800" lvl="1" indent="-241300">
              <a:spcBef>
                <a:spcPts val="0"/>
              </a:spcBef>
              <a:buClr>
                <a:srgbClr val="575655"/>
              </a:buClr>
              <a:buSzPts val="2000"/>
            </a:pPr>
            <a:endParaRPr lang="en-US" sz="1400">
              <a:solidFill>
                <a:srgbClr val="575655"/>
              </a:solidFill>
            </a:endParaRPr>
          </a:p>
        </p:txBody>
      </p:sp>
      <p:pic>
        <p:nvPicPr>
          <p:cNvPr id="442" name="Google Shape;442;p56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6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444" name="Google Shape;444;p56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F727E1-2EA9-4BBF-9FD0-C289ECABD3AD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  <p:pic>
        <p:nvPicPr>
          <p:cNvPr id="2" name="Google Shape;473;p59">
            <a:extLst>
              <a:ext uri="{FF2B5EF4-FFF2-40B4-BE49-F238E27FC236}">
                <a16:creationId xmlns:a16="http://schemas.microsoft.com/office/drawing/2014/main" id="{7ED4C13F-D3F7-B0EA-C5BE-A34D3FCCC8C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8069" y="2822767"/>
            <a:ext cx="1307289" cy="13093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74;p59">
            <a:extLst>
              <a:ext uri="{FF2B5EF4-FFF2-40B4-BE49-F238E27FC236}">
                <a16:creationId xmlns:a16="http://schemas.microsoft.com/office/drawing/2014/main" id="{0BAC2D74-FD87-7F4C-D5FF-8D92B91E2C36}"/>
              </a:ext>
            </a:extLst>
          </p:cNvPr>
          <p:cNvSpPr txBox="1"/>
          <p:nvPr/>
        </p:nvSpPr>
        <p:spPr>
          <a:xfrm>
            <a:off x="4351387" y="3238615"/>
            <a:ext cx="2762612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err="1">
                <a:solidFill>
                  <a:schemeClr val="dk1"/>
                </a:solidFill>
              </a:rPr>
              <a:t>Contact:</a:t>
            </a:r>
            <a:r>
              <a:rPr lang="en-US" err="1">
                <a:solidFill>
                  <a:srgbClr val="C00000"/>
                </a:solidFill>
              </a:rPr>
              <a:t>Conrado.boeira@dal.ca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86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ranklin Gothic"/>
              <a:buNone/>
            </a:pPr>
            <a:r>
              <a:rPr lang="en-US" sz="30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Evolution of Cellular Communications </a:t>
            </a:r>
            <a:endParaRPr sz="3000" b="0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6" name="Google Shape;166;p28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700"/>
              <a:buFont typeface="Libre Franklin"/>
              <a:buNone/>
            </a:pPr>
            <a:r>
              <a:rPr lang="en-US"/>
              <a:t>27 March 2024</a:t>
            </a:r>
            <a:endParaRPr/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2" y="1476852"/>
            <a:ext cx="3821471" cy="239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/>
        </p:nvSpPr>
        <p:spPr>
          <a:xfrm>
            <a:off x="921324" y="3869853"/>
            <a:ext cx="4172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>
                <a:solidFill>
                  <a:srgbClr val="575655"/>
                </a:solidFill>
              </a:rPr>
              <a:t>Source</a:t>
            </a:r>
            <a:r>
              <a:rPr lang="en-US" sz="900">
                <a:solidFill>
                  <a:srgbClr val="575655"/>
                </a:solidFill>
              </a:rPr>
              <a:t>: </a:t>
            </a:r>
            <a:r>
              <a:rPr lang="en-US" sz="900" u="sng">
                <a:solidFill>
                  <a:schemeClr val="hlink"/>
                </a:solidFill>
                <a:hlinkClick r:id="rId5"/>
              </a:rPr>
              <a:t>https://www.digitalmatter.com/5g-gps-trackers-cellular-iot</a:t>
            </a:r>
            <a:r>
              <a:rPr lang="en-US" sz="900">
                <a:solidFill>
                  <a:srgbClr val="575655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59281-C973-965F-6134-F3821CC6156E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  <p:sp>
        <p:nvSpPr>
          <p:cNvPr id="4" name="Google Shape;182;p29">
            <a:extLst>
              <a:ext uri="{FF2B5EF4-FFF2-40B4-BE49-F238E27FC236}">
                <a16:creationId xmlns:a16="http://schemas.microsoft.com/office/drawing/2014/main" id="{77B432B4-54FD-2D88-17EC-D920369833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96785" y="1643870"/>
            <a:ext cx="3722051" cy="239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indent="-228600">
              <a:spcBef>
                <a:spcPts val="0"/>
              </a:spcBef>
              <a:buClr>
                <a:srgbClr val="575655"/>
              </a:buClr>
            </a:pPr>
            <a:r>
              <a:rPr lang="en-US" sz="1800" dirty="0">
                <a:solidFill>
                  <a:srgbClr val="575655"/>
                </a:solidFill>
              </a:rPr>
              <a:t>Developments in cellular networks lead to constant innovation</a:t>
            </a:r>
          </a:p>
          <a:p>
            <a:pPr marL="228600" indent="-228600">
              <a:spcBef>
                <a:spcPts val="0"/>
              </a:spcBef>
              <a:buClr>
                <a:srgbClr val="575655"/>
              </a:buClr>
            </a:pPr>
            <a:endParaRPr lang="en-US" sz="1800" dirty="0">
              <a:solidFill>
                <a:srgbClr val="57565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575655"/>
              </a:buClr>
            </a:pPr>
            <a:r>
              <a:rPr lang="en-US" sz="1800" dirty="0">
                <a:solidFill>
                  <a:srgbClr val="575655"/>
                </a:solidFill>
              </a:rPr>
              <a:t>5G is the newest step in this evolution</a:t>
            </a:r>
          </a:p>
          <a:p>
            <a:pPr marL="685800" lvl="1">
              <a:spcBef>
                <a:spcPts val="0"/>
              </a:spcBef>
              <a:buClr>
                <a:srgbClr val="575655"/>
              </a:buClr>
            </a:pPr>
            <a:r>
              <a:rPr lang="en-US" sz="1800" dirty="0">
                <a:solidFill>
                  <a:srgbClr val="575655"/>
                </a:solidFill>
              </a:rPr>
              <a:t>Higher </a:t>
            </a:r>
            <a:r>
              <a:rPr lang="en-US" sz="1800" err="1">
                <a:solidFill>
                  <a:srgbClr val="575655"/>
                </a:solidFill>
              </a:rPr>
              <a:t>bandwitdh</a:t>
            </a:r>
            <a:endParaRPr lang="en-US" sz="1800">
              <a:solidFill>
                <a:srgbClr val="575655"/>
              </a:solidFill>
            </a:endParaRPr>
          </a:p>
          <a:p>
            <a:pPr marL="685800" lvl="1">
              <a:spcBef>
                <a:spcPts val="0"/>
              </a:spcBef>
              <a:buClr>
                <a:srgbClr val="575655"/>
              </a:buClr>
            </a:pPr>
            <a:r>
              <a:rPr lang="en-US" sz="1800" dirty="0">
                <a:solidFill>
                  <a:srgbClr val="575655"/>
                </a:solidFill>
              </a:rPr>
              <a:t>Lower Latency</a:t>
            </a:r>
          </a:p>
          <a:p>
            <a:pPr marL="285750" indent="-285750">
              <a:spcBef>
                <a:spcPts val="0"/>
              </a:spcBef>
              <a:buClr>
                <a:srgbClr val="575655"/>
              </a:buClr>
            </a:pPr>
            <a:endParaRPr lang="en-US" sz="1800" dirty="0">
              <a:solidFill>
                <a:srgbClr val="575655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Franklin Gothic"/>
                <a:cs typeface="Franklin Gothic"/>
                <a:sym typeface="Franklin Gothic"/>
              </a:rPr>
              <a:t>Calibrated Parameters</a:t>
            </a:r>
            <a:endParaRPr lang="en-US" dirty="0"/>
          </a:p>
        </p:txBody>
      </p:sp>
      <p:pic>
        <p:nvPicPr>
          <p:cNvPr id="166" name="Google Shape;166;p28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700"/>
              <a:buFont typeface="Libre Franklin"/>
              <a:buNone/>
            </a:pPr>
            <a:r>
              <a:rPr lang="en-US"/>
              <a:t>27 March 2024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59281-C973-965F-6134-F3821CC6156E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  <p:pic>
        <p:nvPicPr>
          <p:cNvPr id="6" name="Picture 5" descr="A table with text and numbers&#10;&#10;Description automatically generated">
            <a:extLst>
              <a:ext uri="{FF2B5EF4-FFF2-40B4-BE49-F238E27FC236}">
                <a16:creationId xmlns:a16="http://schemas.microsoft.com/office/drawing/2014/main" id="{8EED2E03-0AAD-3610-9B61-80188BBDB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676" y="1283518"/>
            <a:ext cx="6664925" cy="30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09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Franklin Gothic"/>
                <a:cs typeface="Franklin Gothic"/>
                <a:sym typeface="Franklin Gothic"/>
              </a:rPr>
              <a:t>Full Scenario</a:t>
            </a:r>
            <a:endParaRPr lang="en-US" dirty="0"/>
          </a:p>
        </p:txBody>
      </p:sp>
      <p:pic>
        <p:nvPicPr>
          <p:cNvPr id="166" name="Google Shape;166;p28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700"/>
              <a:buFont typeface="Libre Franklin"/>
              <a:buNone/>
            </a:pPr>
            <a:r>
              <a:rPr lang="en-US"/>
              <a:t>27 March 2024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59281-C973-965F-6134-F3821CC6156E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  <p:pic>
        <p:nvPicPr>
          <p:cNvPr id="2" name="Picture 1" descr="A table of information&#10;&#10;Description automatically generated">
            <a:extLst>
              <a:ext uri="{FF2B5EF4-FFF2-40B4-BE49-F238E27FC236}">
                <a16:creationId xmlns:a16="http://schemas.microsoft.com/office/drawing/2014/main" id="{CD404A50-1349-AEE9-E8BE-10F62642F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64" y="879086"/>
            <a:ext cx="6935229" cy="363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3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ranklin Gothic"/>
              <a:buNone/>
            </a:pPr>
            <a:r>
              <a:rPr lang="en-US" sz="30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5G Deployment and Benefits </a:t>
            </a:r>
            <a:endParaRPr sz="3000" b="0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76" name="Google Shape;176;p29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pic>
        <p:nvPicPr>
          <p:cNvPr id="180" name="Google Shape;18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0240" y="3219233"/>
            <a:ext cx="2522501" cy="89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4374" y="3215900"/>
            <a:ext cx="2362690" cy="8984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1134900" y="1226829"/>
            <a:ext cx="6965700" cy="23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r>
              <a:rPr lang="en-US" sz="1800" dirty="0">
                <a:solidFill>
                  <a:srgbClr val="575655"/>
                </a:solidFill>
              </a:rPr>
              <a:t>5G is already widely deployed</a:t>
            </a:r>
            <a:endParaRPr sz="1800" dirty="0">
              <a:solidFill>
                <a:srgbClr val="57565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575655"/>
              </a:buClr>
            </a:pPr>
            <a:r>
              <a:rPr lang="en-US" sz="1800" dirty="0">
                <a:solidFill>
                  <a:srgbClr val="575655"/>
                </a:solidFill>
              </a:rPr>
              <a:t>Supports emerging applications </a:t>
            </a:r>
            <a:endParaRPr sz="1800" dirty="0">
              <a:solidFill>
                <a:srgbClr val="575655"/>
              </a:solidFill>
            </a:endParaRPr>
          </a:p>
          <a:p>
            <a:pPr marL="685800" lvl="1" indent="-215900">
              <a:spcBef>
                <a:spcPts val="0"/>
              </a:spcBef>
              <a:buClr>
                <a:srgbClr val="575655"/>
              </a:buClr>
              <a:buSzPts val="1600"/>
            </a:pPr>
            <a:r>
              <a:rPr lang="en-US" sz="1400" dirty="0">
                <a:solidFill>
                  <a:srgbClr val="575655"/>
                </a:solidFill>
              </a:rPr>
              <a:t>Self-driving cars </a:t>
            </a:r>
            <a:endParaRPr sz="1400" dirty="0">
              <a:solidFill>
                <a:srgbClr val="575655"/>
              </a:solidFill>
            </a:endParaRPr>
          </a:p>
          <a:p>
            <a:pPr marL="685800" lvl="1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r>
              <a:rPr lang="en-US" sz="1400" dirty="0">
                <a:solidFill>
                  <a:srgbClr val="575655"/>
                </a:solidFill>
              </a:rPr>
              <a:t>AR/VR</a:t>
            </a:r>
            <a:endParaRPr sz="1400" dirty="0">
              <a:solidFill>
                <a:srgbClr val="575655"/>
              </a:solidFill>
            </a:endParaRPr>
          </a:p>
          <a:p>
            <a:pPr marL="685800" lvl="1" indent="-215900">
              <a:spcBef>
                <a:spcPts val="0"/>
              </a:spcBef>
              <a:buClr>
                <a:srgbClr val="575655"/>
              </a:buClr>
              <a:buSzPts val="1600"/>
            </a:pPr>
            <a:r>
              <a:rPr lang="en-US" sz="1400" dirty="0">
                <a:solidFill>
                  <a:srgbClr val="575655"/>
                </a:solidFill>
              </a:rPr>
              <a:t>Mobile gaming </a:t>
            </a:r>
          </a:p>
          <a:p>
            <a:pPr marL="228600" indent="-215900">
              <a:spcBef>
                <a:spcPts val="0"/>
              </a:spcBef>
              <a:buClr>
                <a:srgbClr val="575655"/>
              </a:buClr>
              <a:buSzPts val="1600"/>
            </a:pPr>
            <a:r>
              <a:rPr lang="en-US" sz="1800" dirty="0">
                <a:solidFill>
                  <a:srgbClr val="575655"/>
                </a:solidFill>
              </a:rPr>
              <a:t>Exponential traffic growth leads to more data-driven solutions</a:t>
            </a:r>
          </a:p>
          <a:p>
            <a:pPr marL="685800" lvl="1" indent="-215900">
              <a:spcBef>
                <a:spcPts val="0"/>
              </a:spcBef>
              <a:buClr>
                <a:srgbClr val="575655"/>
              </a:buClr>
              <a:buSzPts val="1600"/>
            </a:pPr>
            <a:r>
              <a:rPr lang="en-US" sz="1400" dirty="0">
                <a:solidFill>
                  <a:srgbClr val="575655"/>
                </a:solidFill>
              </a:rPr>
              <a:t>Automatic solutions reduce OPEX/CAPEX and human errors while offer fast responses</a:t>
            </a:r>
          </a:p>
          <a:p>
            <a:pPr marL="228600" indent="-215900">
              <a:spcBef>
                <a:spcPts val="0"/>
              </a:spcBef>
              <a:buClr>
                <a:srgbClr val="575655"/>
              </a:buClr>
              <a:buSzPts val="1600"/>
            </a:pPr>
            <a:endParaRPr lang="en-US" sz="1800" dirty="0">
              <a:solidFill>
                <a:srgbClr val="575655"/>
              </a:solidFill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en-US" sz="1800" dirty="0">
              <a:solidFill>
                <a:srgbClr val="57565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575655"/>
              </a:buClr>
            </a:pPr>
            <a:endParaRPr lang="en-US" sz="1600" dirty="0">
              <a:solidFill>
                <a:srgbClr val="57565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4F5A3-FDD7-0478-839F-46B5ABC7E0C7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  <p:pic>
        <p:nvPicPr>
          <p:cNvPr id="2" name="Google Shape;193;p30">
            <a:extLst>
              <a:ext uri="{FF2B5EF4-FFF2-40B4-BE49-F238E27FC236}">
                <a16:creationId xmlns:a16="http://schemas.microsoft.com/office/drawing/2014/main" id="{BE3B6F13-E6FA-E36B-BA61-B7120CAB059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8299" y="926443"/>
            <a:ext cx="2362690" cy="1237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000">
                <a:solidFill>
                  <a:srgbClr val="000000"/>
                </a:solidFill>
                <a:sym typeface="Franklin Gothic"/>
              </a:rPr>
              <a:t>Challenges in 5G Innovations</a:t>
            </a:r>
            <a:endParaRPr lang="en-US"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963825" y="1166400"/>
            <a:ext cx="6424114" cy="313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indent="-211455">
              <a:spcBef>
                <a:spcPts val="0"/>
              </a:spcBef>
              <a:buClr>
                <a:srgbClr val="575655"/>
              </a:buClr>
              <a:buSzPct val="100000"/>
            </a:pPr>
            <a:r>
              <a:rPr lang="en-US" sz="1800">
                <a:solidFill>
                  <a:srgbClr val="575655"/>
                </a:solidFill>
              </a:rPr>
              <a:t>Complex architecture</a:t>
            </a:r>
            <a:endParaRPr lang="en-US"/>
          </a:p>
          <a:p>
            <a:pPr marL="685800" lvl="1" indent="-211455">
              <a:spcBef>
                <a:spcPts val="0"/>
              </a:spcBef>
              <a:buClr>
                <a:srgbClr val="575655"/>
              </a:buClr>
              <a:buSzPct val="100000"/>
            </a:pPr>
            <a:r>
              <a:rPr lang="en-US" sz="1800">
                <a:solidFill>
                  <a:srgbClr val="575655"/>
                </a:solidFill>
              </a:rPr>
              <a:t>Hard to configure and manage</a:t>
            </a:r>
          </a:p>
          <a:p>
            <a:pPr marL="685800" lvl="1" indent="-211455">
              <a:spcBef>
                <a:spcPts val="0"/>
              </a:spcBef>
              <a:buClr>
                <a:srgbClr val="575655"/>
              </a:buClr>
              <a:buSzPct val="100000"/>
            </a:pPr>
            <a:endParaRPr lang="en-US" sz="1800">
              <a:solidFill>
                <a:srgbClr val="575655"/>
              </a:solidFill>
            </a:endParaRPr>
          </a:p>
          <a:p>
            <a:pPr marL="228600" indent="-211455">
              <a:spcBef>
                <a:spcPts val="0"/>
              </a:spcBef>
              <a:buClr>
                <a:srgbClr val="575655"/>
              </a:buClr>
              <a:buSzPct val="100000"/>
            </a:pPr>
            <a:r>
              <a:rPr lang="en-US" sz="1800">
                <a:solidFill>
                  <a:srgbClr val="575655"/>
                </a:solidFill>
              </a:rPr>
              <a:t>Operators must test new functionalities with appropriate tunned parameters</a:t>
            </a:r>
            <a:endParaRPr lang="en-US" sz="1800">
              <a:solidFill>
                <a:srgbClr val="000000"/>
              </a:solidFill>
            </a:endParaRPr>
          </a:p>
          <a:p>
            <a:pPr marL="685800" lvl="1" indent="-215900">
              <a:spcBef>
                <a:spcPts val="0"/>
              </a:spcBef>
              <a:buClr>
                <a:srgbClr val="575655"/>
              </a:buClr>
              <a:buSzPct val="100000"/>
            </a:pPr>
            <a:r>
              <a:rPr lang="en-US" sz="1800">
                <a:solidFill>
                  <a:srgbClr val="575655"/>
                </a:solidFill>
              </a:rPr>
              <a:t>Hard to test deployment feasibility</a:t>
            </a:r>
          </a:p>
          <a:p>
            <a:pPr marL="469900" lvl="1" indent="0">
              <a:spcBef>
                <a:spcPts val="0"/>
              </a:spcBef>
              <a:buClr>
                <a:srgbClr val="575655"/>
              </a:buClr>
              <a:buSzPct val="100000"/>
              <a:buNone/>
            </a:pPr>
            <a:endParaRPr lang="en-US" sz="1800">
              <a:solidFill>
                <a:srgbClr val="575655"/>
              </a:solidFill>
            </a:endParaRPr>
          </a:p>
          <a:p>
            <a:pPr marL="228600" indent="-215900">
              <a:spcBef>
                <a:spcPts val="0"/>
              </a:spcBef>
              <a:buClr>
                <a:srgbClr val="575655"/>
              </a:buClr>
              <a:buSzPct val="100000"/>
            </a:pPr>
            <a:r>
              <a:rPr lang="en-US" sz="1800">
                <a:solidFill>
                  <a:srgbClr val="575655"/>
                </a:solidFill>
              </a:rPr>
              <a:t>Hard to acquire data for data-driven solutions </a:t>
            </a:r>
          </a:p>
          <a:p>
            <a:pPr marL="685800" lvl="1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,Sans-Serif"/>
            </a:pPr>
            <a:r>
              <a:rPr lang="en-US" sz="1800">
                <a:solidFill>
                  <a:srgbClr val="575655"/>
                </a:solidFill>
              </a:rPr>
              <a:t> Industries may not share their data due to business interests and privacy</a:t>
            </a:r>
          </a:p>
          <a:p>
            <a:pPr marL="685800" lvl="1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,Sans-Serif"/>
            </a:pPr>
            <a:r>
              <a:rPr lang="en-US" sz="1800">
                <a:solidFill>
                  <a:srgbClr val="575655"/>
                </a:solidFill>
              </a:rPr>
              <a:t> Researchers may not have access to testbeds </a:t>
            </a:r>
            <a:endParaRPr lang="en-US" sz="2200">
              <a:solidFill>
                <a:srgbClr val="000000"/>
              </a:solidFill>
            </a:endParaRPr>
          </a:p>
          <a:p>
            <a:pPr marL="228600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189" name="Google Shape;189;p30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F5EF4-4137-93C6-E750-3A745163C4C6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body" idx="1"/>
          </p:nvPr>
        </p:nvSpPr>
        <p:spPr>
          <a:xfrm>
            <a:off x="1144800" y="1166400"/>
            <a:ext cx="6712006" cy="33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indent="-228600">
              <a:spcBef>
                <a:spcPts val="0"/>
              </a:spcBef>
              <a:buClr>
                <a:srgbClr val="575655"/>
              </a:buClr>
            </a:pPr>
            <a:r>
              <a:rPr lang="en-US" sz="1800" dirty="0">
                <a:solidFill>
                  <a:srgbClr val="575655"/>
                </a:solidFill>
              </a:rPr>
              <a:t>We can use simulators to test new 5G functionalities</a:t>
            </a:r>
          </a:p>
          <a:p>
            <a:pPr marL="685800" lvl="1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r>
              <a:rPr lang="en-US" sz="1600" dirty="0">
                <a:solidFill>
                  <a:srgbClr val="575655"/>
                </a:solidFill>
              </a:rPr>
              <a:t>Allow for fast prototyping of ideas</a:t>
            </a:r>
            <a:endParaRPr sz="1600" dirty="0">
              <a:solidFill>
                <a:srgbClr val="575655"/>
              </a:solidFill>
            </a:endParaRPr>
          </a:p>
          <a:p>
            <a:pPr marL="685800" lvl="1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r>
              <a:rPr lang="en-US" sz="1600" dirty="0">
                <a:solidFill>
                  <a:srgbClr val="575655"/>
                </a:solidFill>
              </a:rPr>
              <a:t>Solves the lack of specialized datasets (e.g., anomalies)</a:t>
            </a:r>
          </a:p>
          <a:p>
            <a:pPr marL="927100" lvl="2" indent="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None/>
            </a:pPr>
            <a:endParaRPr lang="en-US" sz="1800" dirty="0">
              <a:solidFill>
                <a:srgbClr val="575655"/>
              </a:solidFill>
            </a:endParaRPr>
          </a:p>
          <a:p>
            <a:pPr marL="228600" indent="-215900">
              <a:spcBef>
                <a:spcPts val="0"/>
              </a:spcBef>
              <a:buClr>
                <a:srgbClr val="575655"/>
              </a:buClr>
              <a:buSzPts val="1600"/>
            </a:pPr>
            <a:r>
              <a:rPr lang="en-US" sz="1800" i="1" dirty="0">
                <a:solidFill>
                  <a:srgbClr val="00B0F0"/>
                </a:solidFill>
              </a:rPr>
              <a:t>Simulators must be trustworthy</a:t>
            </a:r>
            <a:endParaRPr lang="en-US" i="1" dirty="0">
              <a:solidFill>
                <a:srgbClr val="00B0F0"/>
              </a:solidFill>
            </a:endParaRPr>
          </a:p>
          <a:p>
            <a:pPr marL="228600" indent="-215900">
              <a:spcBef>
                <a:spcPts val="0"/>
              </a:spcBef>
              <a:buClr>
                <a:srgbClr val="575655"/>
              </a:buClr>
              <a:buSzPts val="1600"/>
            </a:pPr>
            <a:r>
              <a:rPr lang="en-US" sz="1800" i="1" dirty="0">
                <a:solidFill>
                  <a:srgbClr val="00B0F0"/>
                </a:solidFill>
              </a:rPr>
              <a:t>They must be efficient to configure and use </a:t>
            </a: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None/>
            </a:pPr>
            <a:endParaRPr lang="en-US" sz="1800" dirty="0">
              <a:solidFill>
                <a:srgbClr val="575655"/>
              </a:solidFill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ranklin Gothic"/>
              <a:buNone/>
            </a:pPr>
            <a:r>
              <a:rPr lang="en-US" sz="3000" dirty="0">
                <a:solidFill>
                  <a:srgbClr val="000000"/>
                </a:solidFill>
                <a:latin typeface="Franklin Gothic"/>
                <a:ea typeface="Libre Franklin"/>
                <a:cs typeface="Franklin Gothic"/>
                <a:sym typeface="Franklin Gothic"/>
              </a:rPr>
              <a:t>What are the Alternatives?</a:t>
            </a:r>
            <a:endParaRPr sz="3000" b="0" strike="noStrike" dirty="0">
              <a:solidFill>
                <a:srgbClr val="000000"/>
              </a:solidFill>
              <a:latin typeface="Franklin Gothic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9" name="Google Shape;229;p3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4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A0BF00-A7E5-8CD4-6A47-ED1C6711937E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  <p:pic>
        <p:nvPicPr>
          <p:cNvPr id="4" name="Picture 3" descr="A magnifying glass over a paper with numbers&#10;&#10;Description automatically generated">
            <a:extLst>
              <a:ext uri="{FF2B5EF4-FFF2-40B4-BE49-F238E27FC236}">
                <a16:creationId xmlns:a16="http://schemas.microsoft.com/office/drawing/2014/main" id="{A4F26351-08BE-DF6B-F920-64CB4A9C5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563" y="3157006"/>
            <a:ext cx="2088194" cy="994218"/>
          </a:xfrm>
          <a:prstGeom prst="rect">
            <a:avLst/>
          </a:prstGeom>
        </p:spPr>
      </p:pic>
      <p:pic>
        <p:nvPicPr>
          <p:cNvPr id="5" name="Picture 4" descr="A person touching a touch screen&#10;&#10;Description automatically generated">
            <a:extLst>
              <a:ext uri="{FF2B5EF4-FFF2-40B4-BE49-F238E27FC236}">
                <a16:creationId xmlns:a16="http://schemas.microsoft.com/office/drawing/2014/main" id="{0A4EC5AA-F3E5-2994-F1C5-126CDB032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391" y="3153130"/>
            <a:ext cx="2447306" cy="9942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000" dirty="0">
                <a:latin typeface="Franklin Gothic"/>
                <a:cs typeface="Franklin Gothic"/>
              </a:rPr>
              <a:t>Research Objectives</a:t>
            </a:r>
            <a:endParaRPr lang="en-US" dirty="0"/>
          </a:p>
        </p:txBody>
      </p:sp>
      <p:sp>
        <p:nvSpPr>
          <p:cNvPr id="210" name="Google Shape;210;p32"/>
          <p:cNvSpPr txBox="1">
            <a:spLocks noGrp="1"/>
          </p:cNvSpPr>
          <p:nvPr>
            <p:ph type="body" idx="1"/>
          </p:nvPr>
        </p:nvSpPr>
        <p:spPr>
          <a:xfrm>
            <a:off x="1089150" y="1166338"/>
            <a:ext cx="5651993" cy="334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indent="-228600">
              <a:spcBef>
                <a:spcPts val="0"/>
              </a:spcBef>
              <a:buClr>
                <a:srgbClr val="575655"/>
              </a:buClr>
            </a:pPr>
            <a:r>
              <a:rPr lang="en-US" sz="2200" dirty="0">
                <a:solidFill>
                  <a:srgbClr val="575655"/>
                </a:solidFill>
              </a:rPr>
              <a:t>Realistic and trustworthy simulation</a:t>
            </a:r>
            <a:endParaRPr sz="2200" dirty="0">
              <a:solidFill>
                <a:srgbClr val="575655"/>
              </a:solidFill>
            </a:endParaRPr>
          </a:p>
          <a:p>
            <a:pPr marL="1143000" lvl="2" indent="-228600">
              <a:spcBef>
                <a:spcPts val="0"/>
              </a:spcBef>
              <a:buClr>
                <a:srgbClr val="575655"/>
              </a:buClr>
            </a:pPr>
            <a:r>
              <a:rPr lang="en-US" sz="1800" dirty="0">
                <a:solidFill>
                  <a:srgbClr val="575655"/>
                </a:solidFill>
              </a:rPr>
              <a:t>Calibrate a simulator, </a:t>
            </a:r>
            <a:r>
              <a:rPr lang="en-US" sz="1800" b="1" dirty="0">
                <a:solidFill>
                  <a:srgbClr val="575655"/>
                </a:solidFill>
              </a:rPr>
              <a:t>Simu5G,</a:t>
            </a:r>
            <a:r>
              <a:rPr lang="en-US" sz="1800" dirty="0">
                <a:solidFill>
                  <a:srgbClr val="575655"/>
                </a:solidFill>
              </a:rPr>
              <a:t> to meet 3GPP standards</a:t>
            </a:r>
            <a:endParaRPr lang="en-US" sz="1800" b="1" dirty="0">
              <a:solidFill>
                <a:srgbClr val="575655"/>
              </a:solidFill>
            </a:endParaRPr>
          </a:p>
          <a:p>
            <a:pPr marL="1143000" lvl="2" indent="-228600">
              <a:spcBef>
                <a:spcPts val="0"/>
              </a:spcBef>
              <a:buClr>
                <a:srgbClr val="575655"/>
              </a:buClr>
            </a:pPr>
            <a:endParaRPr lang="en-US" sz="1800" dirty="0">
              <a:solidFill>
                <a:srgbClr val="57565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575655"/>
              </a:buClr>
            </a:pPr>
            <a:r>
              <a:rPr lang="en-US" sz="2200" dirty="0">
                <a:solidFill>
                  <a:srgbClr val="575655"/>
                </a:solidFill>
              </a:rPr>
              <a:t>Learning curve reduction</a:t>
            </a:r>
          </a:p>
          <a:p>
            <a:pPr marL="1143000" lvl="2" indent="-215900">
              <a:spcBef>
                <a:spcPts val="0"/>
              </a:spcBef>
              <a:buClr>
                <a:srgbClr val="000000"/>
              </a:buClr>
              <a:buFont typeface="Arial,Sans-Serif"/>
            </a:pPr>
            <a:r>
              <a:rPr lang="en-US" sz="1800" dirty="0">
                <a:solidFill>
                  <a:srgbClr val="575655"/>
                </a:solidFill>
              </a:rPr>
              <a:t>Automate Simu5G configuration for better usability </a:t>
            </a:r>
          </a:p>
          <a:p>
            <a:pPr marL="1143000" lvl="2" indent="-215900">
              <a:spcBef>
                <a:spcPts val="0"/>
              </a:spcBef>
              <a:buClr>
                <a:srgbClr val="000000"/>
              </a:buClr>
              <a:buFont typeface="Arial,Sans-Serif"/>
            </a:pPr>
            <a:r>
              <a:rPr lang="en-US" sz="1800" dirty="0">
                <a:solidFill>
                  <a:srgbClr val="575655"/>
                </a:solidFill>
              </a:rPr>
              <a:t>Develop an </a:t>
            </a:r>
            <a:r>
              <a:rPr lang="en-US" sz="1800" b="1" dirty="0">
                <a:solidFill>
                  <a:srgbClr val="575655"/>
                </a:solidFill>
              </a:rPr>
              <a:t>automation tool</a:t>
            </a:r>
            <a:r>
              <a:rPr lang="en-US" sz="1800" dirty="0">
                <a:solidFill>
                  <a:srgbClr val="575655"/>
                </a:solidFill>
              </a:rPr>
              <a:t> for automatic configuration</a:t>
            </a:r>
          </a:p>
          <a:p>
            <a:pPr marL="1143000" lvl="2" indent="-228600">
              <a:spcBef>
                <a:spcPts val="0"/>
              </a:spcBef>
              <a:buClr>
                <a:srgbClr val="575655"/>
              </a:buClr>
            </a:pPr>
            <a:endParaRPr lang="en-US" sz="1800" dirty="0">
              <a:solidFill>
                <a:srgbClr val="575655"/>
              </a:solidFill>
            </a:endParaRPr>
          </a:p>
          <a:p>
            <a:pPr marL="1143000" lvl="2" indent="-228600">
              <a:spcBef>
                <a:spcPts val="0"/>
              </a:spcBef>
              <a:buClr>
                <a:srgbClr val="575655"/>
              </a:buClr>
            </a:pPr>
            <a:endParaRPr lang="en-US" sz="1800" dirty="0">
              <a:solidFill>
                <a:srgbClr val="575655"/>
              </a:solidFill>
            </a:endParaRPr>
          </a:p>
          <a:p>
            <a:pPr marL="685800" lvl="1" indent="-228600">
              <a:spcBef>
                <a:spcPts val="0"/>
              </a:spcBef>
              <a:buClr>
                <a:srgbClr val="575655"/>
              </a:buClr>
            </a:pPr>
            <a:endParaRPr lang="en-US" sz="1800" dirty="0">
              <a:solidFill>
                <a:srgbClr val="575655"/>
              </a:solidFill>
            </a:endParaRPr>
          </a:p>
          <a:p>
            <a:pPr marL="228600" indent="-215900">
              <a:spcBef>
                <a:spcPts val="0"/>
              </a:spcBef>
              <a:buClr>
                <a:srgbClr val="000000"/>
              </a:buClr>
            </a:pPr>
            <a:endParaRPr lang="en-US" sz="1800" dirty="0">
              <a:solidFill>
                <a:srgbClr val="575655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en-US" sz="1800" dirty="0">
              <a:solidFill>
                <a:srgbClr val="575655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en-US" sz="1800" dirty="0">
              <a:solidFill>
                <a:srgbClr val="575655"/>
              </a:solidFill>
            </a:endParaRPr>
          </a:p>
          <a:p>
            <a:pPr marL="914400">
              <a:spcBef>
                <a:spcPts val="0"/>
              </a:spcBef>
              <a:buClr>
                <a:srgbClr val="000000"/>
              </a:buClr>
            </a:pPr>
            <a:endParaRPr lang="en-US" sz="1800" dirty="0">
              <a:solidFill>
                <a:srgbClr val="57565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575655"/>
              </a:buClr>
            </a:pPr>
            <a:endParaRPr lang="en-US" sz="1800" dirty="0">
              <a:solidFill>
                <a:srgbClr val="575655"/>
              </a:solidFill>
            </a:endParaRPr>
          </a:p>
          <a:p>
            <a:pPr marL="685800" lvl="1" indent="-228600">
              <a:spcBef>
                <a:spcPts val="0"/>
              </a:spcBef>
              <a:buClr>
                <a:srgbClr val="575655"/>
              </a:buClr>
            </a:pPr>
            <a:endParaRPr lang="en-US" sz="1800" dirty="0">
              <a:solidFill>
                <a:srgbClr val="57565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575655"/>
              </a:solidFill>
            </a:endParaRPr>
          </a:p>
        </p:txBody>
      </p:sp>
      <p:pic>
        <p:nvPicPr>
          <p:cNvPr id="211" name="Google Shape;211;p32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4655A-1DA0-91B3-D8A2-69432DE596EE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DE951ADD-0B19-EB03-F8F8-B9ADE8FE9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186" y="1727882"/>
            <a:ext cx="3072990" cy="764833"/>
          </a:xfrm>
          <a:prstGeom prst="rect">
            <a:avLst/>
          </a:prstGeom>
        </p:spPr>
      </p:pic>
      <p:pic>
        <p:nvPicPr>
          <p:cNvPr id="7" name="Picture 6" descr="A diagram of a communication system&#10;&#10;Description automatically generated">
            <a:extLst>
              <a:ext uri="{FF2B5EF4-FFF2-40B4-BE49-F238E27FC236}">
                <a16:creationId xmlns:a16="http://schemas.microsoft.com/office/drawing/2014/main" id="{B797B8C8-9488-E95D-AADD-1CA253722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097" y="2845473"/>
            <a:ext cx="2465593" cy="17752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1025539" y="1216763"/>
            <a:ext cx="4926900" cy="295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228600" lvl="0" indent="-211455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ct val="100000"/>
              <a:buChar char="•"/>
            </a:pPr>
            <a:r>
              <a:rPr lang="en-US" sz="1800" dirty="0">
                <a:solidFill>
                  <a:srgbClr val="575655"/>
                </a:solidFill>
              </a:rPr>
              <a:t>Open source vs. proprietary simulators</a:t>
            </a:r>
            <a:endParaRPr sz="1800" dirty="0">
              <a:solidFill>
                <a:srgbClr val="575655"/>
              </a:solidFill>
            </a:endParaRPr>
          </a:p>
          <a:p>
            <a:pPr marL="685800" lvl="1" indent="-200025">
              <a:spcBef>
                <a:spcPts val="0"/>
              </a:spcBef>
              <a:buClr>
                <a:srgbClr val="575655"/>
              </a:buClr>
              <a:buSzPct val="100000"/>
            </a:pPr>
            <a:r>
              <a:rPr lang="en-US" sz="1600" dirty="0">
                <a:solidFill>
                  <a:srgbClr val="575655"/>
                </a:solidFill>
              </a:rPr>
              <a:t>5G-Lena [2], Simu5G [4] vs. WISE [3], </a:t>
            </a:r>
            <a:r>
              <a:rPr lang="en-US" sz="1600" dirty="0" err="1">
                <a:solidFill>
                  <a:srgbClr val="575655"/>
                </a:solidFill>
              </a:rPr>
              <a:t>NetSim</a:t>
            </a:r>
            <a:r>
              <a:rPr lang="en-US" sz="1600" dirty="0">
                <a:solidFill>
                  <a:srgbClr val="575655"/>
                </a:solidFill>
              </a:rPr>
              <a:t> [5]</a:t>
            </a:r>
            <a:endParaRPr lang="en-US" sz="1600" dirty="0">
              <a:solidFill>
                <a:srgbClr val="FF0000"/>
              </a:solidFill>
            </a:endParaRPr>
          </a:p>
          <a:p>
            <a:pPr marL="68580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575655"/>
                </a:solidFill>
              </a:rPr>
              <a:t>  </a:t>
            </a:r>
            <a:endParaRPr lang="en-CA" sz="1800" dirty="0">
              <a:solidFill>
                <a:srgbClr val="575655"/>
              </a:solidFill>
            </a:endParaRPr>
          </a:p>
          <a:p>
            <a:pPr marL="228600" indent="-211455">
              <a:spcBef>
                <a:spcPts val="0"/>
              </a:spcBef>
              <a:buClr>
                <a:srgbClr val="575655"/>
              </a:buClr>
              <a:buSzPct val="100000"/>
            </a:pPr>
            <a:r>
              <a:rPr lang="en-US" sz="1800" dirty="0">
                <a:solidFill>
                  <a:srgbClr val="575655"/>
                </a:solidFill>
              </a:rPr>
              <a:t>Calibrated vs. uncalibrated </a:t>
            </a:r>
            <a:endParaRPr lang="en-CA" sz="1800" dirty="0">
              <a:solidFill>
                <a:srgbClr val="575655"/>
              </a:solidFill>
            </a:endParaRPr>
          </a:p>
          <a:p>
            <a:pPr marL="685800" lvl="1" indent="-211455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ct val="112500"/>
              <a:buChar char="•"/>
            </a:pPr>
            <a:r>
              <a:rPr lang="en-US" sz="1600" dirty="0">
                <a:solidFill>
                  <a:srgbClr val="575655"/>
                </a:solidFill>
              </a:rPr>
              <a:t>5G-Lena vs. Simu5G</a:t>
            </a:r>
            <a:endParaRPr sz="1600" dirty="0">
              <a:solidFill>
                <a:srgbClr val="575655"/>
              </a:solidFill>
            </a:endParaRPr>
          </a:p>
          <a:p>
            <a:pPr marL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75655"/>
              </a:solidFill>
            </a:endParaRPr>
          </a:p>
          <a:p>
            <a:pPr marL="228600" indent="-211455">
              <a:spcBef>
                <a:spcPts val="0"/>
              </a:spcBef>
              <a:buClr>
                <a:srgbClr val="575655"/>
              </a:buClr>
              <a:buSzPct val="100000"/>
            </a:pPr>
            <a:r>
              <a:rPr lang="en-US" sz="1800" dirty="0">
                <a:solidFill>
                  <a:srgbClr val="575655"/>
                </a:solidFill>
              </a:rPr>
              <a:t>Limitations of 5G-Lena: </a:t>
            </a:r>
            <a:endParaRPr lang="en-CA" sz="1800" dirty="0">
              <a:solidFill>
                <a:srgbClr val="575655"/>
              </a:solidFill>
            </a:endParaRPr>
          </a:p>
          <a:p>
            <a:pPr marL="685800" lvl="1" indent="-200025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ct val="100000"/>
              <a:buChar char="•"/>
            </a:pPr>
            <a:r>
              <a:rPr lang="en-US" sz="1600" dirty="0">
                <a:solidFill>
                  <a:srgbClr val="575655"/>
                </a:solidFill>
              </a:rPr>
              <a:t>Missing functionalities, e.g., handover</a:t>
            </a:r>
            <a:endParaRPr lang="en-CA" sz="1600" dirty="0">
              <a:solidFill>
                <a:srgbClr val="575655"/>
              </a:solidFill>
            </a:endParaRPr>
          </a:p>
          <a:p>
            <a:pPr marL="685800" lvl="1" indent="-200025">
              <a:spcBef>
                <a:spcPts val="0"/>
              </a:spcBef>
              <a:buClr>
                <a:srgbClr val="575655"/>
              </a:buClr>
              <a:buSzPct val="100000"/>
            </a:pPr>
            <a:r>
              <a:rPr lang="en-US" sz="1600" dirty="0">
                <a:solidFill>
                  <a:srgbClr val="575655"/>
                </a:solidFill>
              </a:rPr>
              <a:t>Do not support dual-connectivity </a:t>
            </a:r>
            <a:endParaRPr lang="en-CA" sz="1600" dirty="0">
              <a:solidFill>
                <a:srgbClr val="575655"/>
              </a:solidFill>
            </a:endParaRPr>
          </a:p>
          <a:p>
            <a:pPr marL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75655"/>
              </a:solidFill>
            </a:endParaRPr>
          </a:p>
          <a:p>
            <a:pPr marL="228600" lvl="0" indent="-211455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ct val="100000"/>
              <a:buChar char="•"/>
            </a:pPr>
            <a:r>
              <a:rPr lang="en-US" sz="1800" b="1" dirty="0">
                <a:solidFill>
                  <a:srgbClr val="575655"/>
                </a:solidFill>
              </a:rPr>
              <a:t>Simu5G</a:t>
            </a:r>
            <a:r>
              <a:rPr lang="en-US" sz="1800" dirty="0">
                <a:solidFill>
                  <a:srgbClr val="575655"/>
                </a:solidFill>
              </a:rPr>
              <a:t>:</a:t>
            </a:r>
            <a:endParaRPr sz="1800" dirty="0">
              <a:solidFill>
                <a:srgbClr val="575655"/>
              </a:solidFill>
            </a:endParaRPr>
          </a:p>
          <a:p>
            <a:pPr marL="685800" lvl="1" indent="-194945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ct val="100000"/>
              <a:buChar char="•"/>
            </a:pPr>
            <a:r>
              <a:rPr lang="en-US" sz="1500" dirty="0">
                <a:solidFill>
                  <a:srgbClr val="575655"/>
                </a:solidFill>
              </a:rPr>
              <a:t>Full stack simulator instead of focusing on a specific layer</a:t>
            </a:r>
            <a:endParaRPr lang="en-CA" sz="1500" dirty="0">
              <a:solidFill>
                <a:srgbClr val="575655"/>
              </a:solidFill>
            </a:endParaRPr>
          </a:p>
          <a:p>
            <a:pPr marL="685800" lvl="1" indent="-194945">
              <a:spcBef>
                <a:spcPts val="0"/>
              </a:spcBef>
              <a:buClr>
                <a:srgbClr val="575655"/>
              </a:buClr>
              <a:buSzPct val="100000"/>
            </a:pPr>
            <a:r>
              <a:rPr lang="en-US" sz="1500" dirty="0">
                <a:solidFill>
                  <a:srgbClr val="575655"/>
                </a:solidFill>
              </a:rPr>
              <a:t>Supports handover, dual-connectivity </a:t>
            </a:r>
          </a:p>
        </p:txBody>
      </p:sp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lin Gothic"/>
              <a:buNone/>
            </a:pPr>
            <a:r>
              <a:rPr lang="en-US" sz="3000">
                <a:latin typeface="Franklin Gothic"/>
                <a:ea typeface="Franklin Gothic"/>
                <a:cs typeface="Franklin Gothic"/>
                <a:sym typeface="Franklin Gothic"/>
              </a:rPr>
              <a:t>Why Simu5G?</a:t>
            </a:r>
            <a:endParaRPr sz="3000" b="0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8" name="Google Shape;238;p35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pic>
        <p:nvPicPr>
          <p:cNvPr id="241" name="Google Shape;24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5125" y="921350"/>
            <a:ext cx="2379650" cy="17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9912" y="2804150"/>
            <a:ext cx="2274862" cy="17061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7B365C-DDBA-5B2C-AB77-9F49AD52949A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ranklin Gothic"/>
              <a:buNone/>
            </a:pPr>
            <a:r>
              <a:rPr lang="en-US" sz="30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Methodology </a:t>
            </a:r>
            <a:endParaRPr sz="3000" b="0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8" name="Google Shape;248;p36"/>
          <p:cNvSpPr txBox="1">
            <a:spLocks noGrp="1"/>
          </p:cNvSpPr>
          <p:nvPr>
            <p:ph type="body" idx="1"/>
          </p:nvPr>
        </p:nvSpPr>
        <p:spPr>
          <a:xfrm>
            <a:off x="1144800" y="1166400"/>
            <a:ext cx="7035000" cy="23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r>
              <a:rPr lang="en-US" sz="1600" dirty="0">
                <a:solidFill>
                  <a:srgbClr val="575655"/>
                </a:solidFill>
              </a:rPr>
              <a:t>3GPP created a standard scenario for calibrating and comparing simulators [6]</a:t>
            </a:r>
          </a:p>
          <a:p>
            <a:pPr marL="685800" lvl="1" indent="-228600">
              <a:spcBef>
                <a:spcPts val="0"/>
              </a:spcBef>
              <a:buClr>
                <a:srgbClr val="575655"/>
              </a:buClr>
            </a:pPr>
            <a:r>
              <a:rPr lang="en-US" sz="1600" dirty="0">
                <a:solidFill>
                  <a:srgbClr val="575655"/>
                </a:solidFill>
              </a:rPr>
              <a:t>Each scenario has a predefined set of parameters</a:t>
            </a:r>
          </a:p>
          <a:p>
            <a:pPr marL="228600" indent="0">
              <a:spcBef>
                <a:spcPts val="0"/>
              </a:spcBef>
              <a:buClr>
                <a:srgbClr val="000000"/>
              </a:buClr>
              <a:buNone/>
            </a:pPr>
            <a:endParaRPr lang="en-US" sz="1600" dirty="0">
              <a:solidFill>
                <a:srgbClr val="57565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575655"/>
              </a:buClr>
            </a:pPr>
            <a:r>
              <a:rPr lang="en-US" sz="1600" dirty="0">
                <a:solidFill>
                  <a:srgbClr val="575655"/>
                </a:solidFill>
              </a:rPr>
              <a:t>Recommend using the following two KPIs as calibration knobs </a:t>
            </a:r>
          </a:p>
          <a:p>
            <a:pPr marL="685800" lvl="1" indent="-228600">
              <a:spcBef>
                <a:spcPts val="0"/>
              </a:spcBef>
              <a:buClr>
                <a:srgbClr val="575655"/>
              </a:buClr>
            </a:pPr>
            <a:r>
              <a:rPr lang="en-US" sz="1400" b="1" dirty="0">
                <a:solidFill>
                  <a:srgbClr val="575655"/>
                </a:solidFill>
              </a:rPr>
              <a:t>Coupling Gain</a:t>
            </a:r>
            <a:r>
              <a:rPr lang="en-US" sz="1400" dirty="0">
                <a:solidFill>
                  <a:srgbClr val="575655"/>
                </a:solidFill>
              </a:rPr>
              <a:t>: Difference between the signal strength at the source and destination of a communicating pair </a:t>
            </a:r>
          </a:p>
          <a:p>
            <a:pPr marL="685800" lvl="1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r>
              <a:rPr lang="en-US" sz="1400" b="1" dirty="0">
                <a:solidFill>
                  <a:srgbClr val="575655"/>
                </a:solidFill>
              </a:rPr>
              <a:t>Wideband SINR</a:t>
            </a:r>
            <a:r>
              <a:rPr lang="en-US" sz="1400" dirty="0">
                <a:solidFill>
                  <a:srgbClr val="575655"/>
                </a:solidFill>
              </a:rPr>
              <a:t>: Signal strength to noise plus interference ratio</a:t>
            </a:r>
          </a:p>
        </p:txBody>
      </p:sp>
      <p:pic>
        <p:nvPicPr>
          <p:cNvPr id="249" name="Google Shape;249;p36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pic>
        <p:nvPicPr>
          <p:cNvPr id="252" name="Google Shape;25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7209" y="2878818"/>
            <a:ext cx="6171428" cy="6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7DF462-3EAB-2107-C31E-F241EEC9A765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  <p:sp>
        <p:nvSpPr>
          <p:cNvPr id="4" name="Google Shape;248;p36">
            <a:extLst>
              <a:ext uri="{FF2B5EF4-FFF2-40B4-BE49-F238E27FC236}">
                <a16:creationId xmlns:a16="http://schemas.microsoft.com/office/drawing/2014/main" id="{818A01F6-5F52-DAF8-560F-39E7DC3C8D66}"/>
              </a:ext>
            </a:extLst>
          </p:cNvPr>
          <p:cNvSpPr txBox="1">
            <a:spLocks/>
          </p:cNvSpPr>
          <p:nvPr/>
        </p:nvSpPr>
        <p:spPr>
          <a:xfrm>
            <a:off x="1073234" y="3566184"/>
            <a:ext cx="7035000" cy="108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,Sans-Serif"/>
            </a:pPr>
            <a:r>
              <a:rPr lang="en-US" sz="1600" dirty="0">
                <a:solidFill>
                  <a:srgbClr val="575655"/>
                </a:solidFill>
              </a:rPr>
              <a:t>Fine tune the simulator to match with 3GPP standards</a:t>
            </a:r>
          </a:p>
          <a:p>
            <a:pPr marL="742950" lvl="1">
              <a:spcBef>
                <a:spcPts val="0"/>
              </a:spcBef>
              <a:buClr>
                <a:srgbClr val="000000"/>
              </a:buClr>
            </a:pPr>
            <a:r>
              <a:rPr lang="en-US" sz="1600" dirty="0">
                <a:solidFill>
                  <a:srgbClr val="575655"/>
                </a:solidFill>
              </a:rPr>
              <a:t>Calibrated parameters that not defined by 3GPP</a:t>
            </a:r>
          </a:p>
          <a:p>
            <a:pPr marL="742950" lvl="1">
              <a:spcBef>
                <a:spcPts val="0"/>
              </a:spcBef>
              <a:buClr>
                <a:srgbClr val="000000"/>
              </a:buClr>
            </a:pPr>
            <a:r>
              <a:rPr lang="en-US" sz="1600" dirty="0">
                <a:solidFill>
                  <a:srgbClr val="575655"/>
                </a:solidFill>
              </a:rPr>
              <a:t>Performed an exhaustive search through the parameters to achieve the best result</a:t>
            </a:r>
          </a:p>
          <a:p>
            <a:pPr marL="228600" indent="-228600">
              <a:spcBef>
                <a:spcPts val="0"/>
              </a:spcBef>
              <a:buClr>
                <a:srgbClr val="575655"/>
              </a:buClr>
            </a:pPr>
            <a:endParaRPr lang="en-US" sz="1600" dirty="0">
              <a:solidFill>
                <a:srgbClr val="57565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title"/>
          </p:nvPr>
        </p:nvSpPr>
        <p:spPr>
          <a:xfrm>
            <a:off x="1380240" y="273960"/>
            <a:ext cx="74397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ranklin Gothic"/>
              <a:buNone/>
            </a:pPr>
            <a:r>
              <a:rPr lang="en-US" sz="30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Implementation</a:t>
            </a:r>
            <a:endParaRPr sz="3000" b="0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body" idx="1"/>
          </p:nvPr>
        </p:nvSpPr>
        <p:spPr>
          <a:xfrm>
            <a:off x="1144800" y="957880"/>
            <a:ext cx="6965700" cy="3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7565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575655"/>
              </a:buClr>
            </a:pPr>
            <a:r>
              <a:rPr lang="en-US" sz="1600" dirty="0">
                <a:solidFill>
                  <a:srgbClr val="575655"/>
                </a:solidFill>
              </a:rPr>
              <a:t>Implemented a couple of use cases (e.g., </a:t>
            </a:r>
            <a:r>
              <a:rPr lang="en-US" sz="1600" dirty="0" err="1">
                <a:solidFill>
                  <a:srgbClr val="575655"/>
                </a:solidFill>
              </a:rPr>
              <a:t>eMBB</a:t>
            </a:r>
            <a:r>
              <a:rPr lang="en-US" sz="1600" dirty="0">
                <a:solidFill>
                  <a:srgbClr val="575655"/>
                </a:solidFill>
              </a:rPr>
              <a:t>-Urban and </a:t>
            </a:r>
            <a:r>
              <a:rPr lang="en-US" sz="1600" dirty="0" err="1">
                <a:solidFill>
                  <a:srgbClr val="575655"/>
                </a:solidFill>
              </a:rPr>
              <a:t>eMBB</a:t>
            </a:r>
            <a:r>
              <a:rPr lang="en-US" sz="1600" dirty="0">
                <a:solidFill>
                  <a:srgbClr val="575655"/>
                </a:solidFill>
              </a:rPr>
              <a:t>-Rural) for the calibration </a:t>
            </a:r>
          </a:p>
          <a:p>
            <a:pPr marL="228600" indent="-228600">
              <a:spcBef>
                <a:spcPts val="0"/>
              </a:spcBef>
              <a:buClr>
                <a:srgbClr val="575655"/>
              </a:buClr>
            </a:pPr>
            <a:endParaRPr lang="en-US" sz="1600" dirty="0">
              <a:solidFill>
                <a:srgbClr val="575655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575655"/>
              </a:buClr>
            </a:pPr>
            <a:r>
              <a:rPr lang="en-US" sz="1600" dirty="0">
                <a:solidFill>
                  <a:srgbClr val="575655"/>
                </a:solidFill>
              </a:rPr>
              <a:t>Implemented the penetration loss and band usage following standards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endParaRPr lang="en-US" sz="1600" dirty="0">
              <a:solidFill>
                <a:srgbClr val="575655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r>
              <a:rPr lang="en-US" sz="1600" dirty="0">
                <a:solidFill>
                  <a:srgbClr val="575655"/>
                </a:solidFill>
              </a:rPr>
              <a:t>Implemented the calibration KPIs (coupling gain, Wideband SINR) and their collection interface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endParaRPr lang="en-US" sz="1600" dirty="0">
              <a:solidFill>
                <a:srgbClr val="575655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800"/>
              <a:buChar char="•"/>
            </a:pPr>
            <a:r>
              <a:rPr lang="en-US" sz="1600" dirty="0">
                <a:solidFill>
                  <a:srgbClr val="575655"/>
                </a:solidFill>
              </a:rPr>
              <a:t>Set relevant parameters following 3GPP, including missing ones</a:t>
            </a:r>
          </a:p>
          <a:p>
            <a:pPr marL="685800" lvl="1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r>
              <a:rPr lang="en-US" sz="1400" dirty="0">
                <a:solidFill>
                  <a:srgbClr val="575655"/>
                </a:solidFill>
              </a:rPr>
              <a:t>Thermal noise</a:t>
            </a:r>
          </a:p>
          <a:p>
            <a:pPr marL="685800" lvl="1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r>
              <a:rPr lang="en-US" sz="1400" dirty="0">
                <a:solidFill>
                  <a:srgbClr val="575655"/>
                </a:solidFill>
              </a:rPr>
              <a:t>User to base station distance</a:t>
            </a:r>
          </a:p>
          <a:p>
            <a:pPr marL="685800" lvl="1" indent="-215900" algn="l" rtl="0">
              <a:spcBef>
                <a:spcPts val="0"/>
              </a:spcBef>
              <a:spcAft>
                <a:spcPts val="0"/>
              </a:spcAft>
              <a:buClr>
                <a:srgbClr val="575655"/>
              </a:buClr>
              <a:buSzPts val="1600"/>
              <a:buChar char="•"/>
            </a:pPr>
            <a:r>
              <a:rPr lang="en-US" sz="1400" dirty="0">
                <a:solidFill>
                  <a:srgbClr val="575655"/>
                </a:solidFill>
              </a:rPr>
              <a:t>Building height</a:t>
            </a:r>
          </a:p>
        </p:txBody>
      </p:sp>
      <p:pic>
        <p:nvPicPr>
          <p:cNvPr id="260" name="Google Shape;260;p37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280" y="4510297"/>
            <a:ext cx="3043440" cy="64764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7"/>
          <p:cNvSpPr txBox="1">
            <a:spLocks noGrp="1"/>
          </p:cNvSpPr>
          <p:nvPr>
            <p:ph type="sldNum" idx="12"/>
          </p:nvPr>
        </p:nvSpPr>
        <p:spPr>
          <a:xfrm>
            <a:off x="8110440" y="4767120"/>
            <a:ext cx="7092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dt" idx="10"/>
          </p:nvPr>
        </p:nvSpPr>
        <p:spPr>
          <a:xfrm>
            <a:off x="6804000" y="4767120"/>
            <a:ext cx="1296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27 March 2024</a:t>
            </a:r>
            <a:endParaRPr/>
          </a:p>
        </p:txBody>
      </p:sp>
      <p:pic>
        <p:nvPicPr>
          <p:cNvPr id="263" name="Google Shape;26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1148" y="3418447"/>
            <a:ext cx="1418054" cy="14436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374110-6336-8FA6-2ADF-11F5BDABCB83}"/>
              </a:ext>
            </a:extLst>
          </p:cNvPr>
          <p:cNvSpPr txBox="1"/>
          <p:nvPr/>
        </p:nvSpPr>
        <p:spPr>
          <a:xfrm>
            <a:off x="7243948" y="4772395"/>
            <a:ext cx="81642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27 June 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4C4EBB298B694BA641D7D856E5E62D" ma:contentTypeVersion="17" ma:contentTypeDescription="Create a new document." ma:contentTypeScope="" ma:versionID="746c2f7601a73de75c719946920fee06">
  <xsd:schema xmlns:xsd="http://www.w3.org/2001/XMLSchema" xmlns:xs="http://www.w3.org/2001/XMLSchema" xmlns:p="http://schemas.microsoft.com/office/2006/metadata/properties" xmlns:ns2="7bdf4222-7acf-4a04-827b-3ceb3d1b474b" xmlns:ns3="dcdf7b8d-9642-4051-94dc-9abb16e830ed" targetNamespace="http://schemas.microsoft.com/office/2006/metadata/properties" ma:root="true" ma:fieldsID="13f9b2c2de4c5b24d51d3e515a3510fa" ns2:_="" ns3:_="">
    <xsd:import namespace="7bdf4222-7acf-4a04-827b-3ceb3d1b474b"/>
    <xsd:import namespace="dcdf7b8d-9642-4051-94dc-9abb16e830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f4222-7acf-4a04-827b-3ceb3d1b47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0635ccc-b02a-4d30-ada7-5ff52beaed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f7b8d-9642-4051-94dc-9abb16e830e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cce53d3-bc12-48ae-87f9-d711efc44eaa}" ma:internalName="TaxCatchAll" ma:showField="CatchAllData" ma:web="dcdf7b8d-9642-4051-94dc-9abb16e830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bdf4222-7acf-4a04-827b-3ceb3d1b474b">
      <Terms xmlns="http://schemas.microsoft.com/office/infopath/2007/PartnerControls"/>
    </lcf76f155ced4ddcb4097134ff3c332f>
    <TaxCatchAll xmlns="dcdf7b8d-9642-4051-94dc-9abb16e830ed" xsi:nil="true"/>
    <SharedWithUsers xmlns="dcdf7b8d-9642-4051-94dc-9abb16e830ed">
      <UserInfo>
        <DisplayName>Khaleda Papry</DisplayName>
        <AccountId>87</AccountId>
        <AccountType/>
      </UserInfo>
      <UserInfo>
        <DisplayName>Conrado Boeira</DisplayName>
        <AccountId>35</AccountId>
        <AccountType/>
      </UserInfo>
      <UserInfo>
        <DisplayName>Kazi Hasan</DisplayName>
        <AccountId>34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BDB3B66-9C90-49B2-9121-0273F588A5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478AF7-1A92-42A9-AA79-6C37ECE17259}">
  <ds:schemaRefs>
    <ds:schemaRef ds:uri="7bdf4222-7acf-4a04-827b-3ceb3d1b474b"/>
    <ds:schemaRef ds:uri="dcdf7b8d-9642-4051-94dc-9abb16e830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7477BC-4ECB-42C6-966A-54C2F1431738}">
  <ds:schemaRefs>
    <ds:schemaRef ds:uri="7bdf4222-7acf-4a04-827b-3ceb3d1b474b"/>
    <ds:schemaRef ds:uri="dcdf7b8d-9642-4051-94dc-9abb16e830ed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1263</Words>
  <Application>Microsoft Office PowerPoint</Application>
  <PresentationFormat>On-screen Show (16:9)</PresentationFormat>
  <Paragraphs>234</Paragraphs>
  <Slides>27</Slides>
  <Notes>27</Notes>
  <HiddenSlides>3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Office Theme</vt:lpstr>
      <vt:lpstr>Calibration and Automation of a 5G Simulator for Realistic Evaluation and Data Generation  </vt:lpstr>
      <vt:lpstr>Outline</vt:lpstr>
      <vt:lpstr>5G Deployment and Benefits </vt:lpstr>
      <vt:lpstr>Challenges in 5G Innovations</vt:lpstr>
      <vt:lpstr>What are the Alternatives?</vt:lpstr>
      <vt:lpstr>Research Objectives</vt:lpstr>
      <vt:lpstr>Why Simu5G?</vt:lpstr>
      <vt:lpstr>Methodology </vt:lpstr>
      <vt:lpstr>Implementation</vt:lpstr>
      <vt:lpstr>Evaluation Scenarios and Metric</vt:lpstr>
      <vt:lpstr>Results - Urban</vt:lpstr>
      <vt:lpstr>Results - Urban</vt:lpstr>
      <vt:lpstr>Results - Urban</vt:lpstr>
      <vt:lpstr>Results - Rural</vt:lpstr>
      <vt:lpstr>Results - Rural</vt:lpstr>
      <vt:lpstr>Results - Rural</vt:lpstr>
      <vt:lpstr>Results – KS Test</vt:lpstr>
      <vt:lpstr>Automating the Simu5G Configuration</vt:lpstr>
      <vt:lpstr>Automation Tool </vt:lpstr>
      <vt:lpstr>Results - Automation</vt:lpstr>
      <vt:lpstr>Demo</vt:lpstr>
      <vt:lpstr>References</vt:lpstr>
      <vt:lpstr>Acknowledgment</vt:lpstr>
      <vt:lpstr>Concluding Remarks </vt:lpstr>
      <vt:lpstr>Evolution of Cellular Communications </vt:lpstr>
      <vt:lpstr>Calibrated Parameters</vt:lpstr>
      <vt:lpstr>Full Scenario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NetRepAIr: Making 5G Networks Reliable for Next-generation Applications using AI  </dc:title>
  <cp:lastModifiedBy>Israat Haque</cp:lastModifiedBy>
  <cp:revision>103</cp:revision>
  <dcterms:modified xsi:type="dcterms:W3CDTF">2024-07-17T16:52:34Z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0x010100404C4EBB298B694BA641D7D856E5E62D</vt:lpwstr>
  </property>
  <property fmtid="{D5CDD505-2E9C-101B-9397-08002B2CF9AE}" pid="3" name="MediaServiceImageTags">
    <vt:lpwstr/>
  </property>
</Properties>
</file>